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Merriweather-bold.fntdata"/><Relationship Id="rId14" Type="http://schemas.openxmlformats.org/officeDocument/2006/relationships/slide" Target="slides/slide10.xml"/><Relationship Id="rId36" Type="http://schemas.openxmlformats.org/officeDocument/2006/relationships/font" Target="fonts/Merriweather-regular.fntdata"/><Relationship Id="rId17" Type="http://schemas.openxmlformats.org/officeDocument/2006/relationships/slide" Target="slides/slide13.xml"/><Relationship Id="rId39" Type="http://schemas.openxmlformats.org/officeDocument/2006/relationships/font" Target="fonts/Merriweather-boldItalic.fntdata"/><Relationship Id="rId16" Type="http://schemas.openxmlformats.org/officeDocument/2006/relationships/slide" Target="slides/slide12.xml"/><Relationship Id="rId38" Type="http://schemas.openxmlformats.org/officeDocument/2006/relationships/font" Target="fonts/Merriweather-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5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6cd867a5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2" name="Google Shape;82;g36cd867a5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fb47e947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fb47e947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7fb47e947c_0_98: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fb47e947c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fb47e947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7fb47e947c_0_15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7fb47e947c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fb47e947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7fb47e947c_0_17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fb44f8c0f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fb44f8c0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7fb44f8c0f_0_6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fb44f8c0f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fb44f8c0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7fb44f8c0f_0_8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fb44f8c0f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fb44f8c0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7fb44f8c0f_0_9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fb44f8c0f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fb44f8c0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7fb44f8c0f_0_5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fb44f8c0f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fb44f8c0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7fb44f8c0f_0_6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382b0adb0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382b0adb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7382b0adb0_0_13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382b0adb0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382b0adb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7382b0adb0_0_17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3b9b4533e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3b9b4533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73b9b4533e_0_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3b9b4533e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3b9b4533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73b9b4533e_0_15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73b9b4533e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3b9b4533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73b9b4533e_0_16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3b9b4533e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3b9b4533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73b9b4533e_0_19: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73b9b4533e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3b9b4533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73b9b4533e_0_19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73b9b4533e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3b9b4533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73b9b4533e_0_4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3b9b4533e_0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3b9b4533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73b9b4533e_0_24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3b9b4533e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3b9b4533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73b9b4533e_0_276: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3b9b4533e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3b9b4533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73b9b4533e_0_26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73b9b4533e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3b9b4533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73b9b4533e_0_25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7382b0adb0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382b0adb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7382b0adb0_0_18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73b9b4533e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3b9b4533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73b9b4533e_0_203: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f172eef9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f172eef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9f172eef98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382b0adb0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382b0adb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7382b0adb0_0_202: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382b0adb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382b0ad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7382b0adb0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382b0adb0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382b0adb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7382b0adb0_0_2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382b0adb0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382b0adb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7382b0adb0_0_6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382b0adb0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59" name="Google Shape;159;g7382b0adb0_0_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fb44f8c0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fb44f8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7fb44f8c0f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685800" y="569469"/>
            <a:ext cx="7772400" cy="11025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5" name="Google Shape;15;p2"/>
          <p:cNvSpPr txBox="1"/>
          <p:nvPr>
            <p:ph idx="1" type="subTitle"/>
          </p:nvPr>
        </p:nvSpPr>
        <p:spPr>
          <a:xfrm>
            <a:off x="1371600" y="1914450"/>
            <a:ext cx="6400800" cy="13146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6" name="Google Shape;16;p2"/>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 name="Shape 67"/>
        <p:cNvGrpSpPr/>
        <p:nvPr/>
      </p:nvGrpSpPr>
      <p:grpSpPr>
        <a:xfrm>
          <a:off x="0" y="0"/>
          <a:ext cx="0" cy="0"/>
          <a:chOff x="0" y="0"/>
          <a:chExt cx="0" cy="0"/>
        </a:xfrm>
      </p:grpSpPr>
      <p:sp>
        <p:nvSpPr>
          <p:cNvPr id="68" name="Google Shape;68;p1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9" name="Google Shape;69;p11"/>
          <p:cNvSpPr txBox="1"/>
          <p:nvPr>
            <p:ph idx="1" type="body"/>
          </p:nvPr>
        </p:nvSpPr>
        <p:spPr>
          <a:xfrm>
            <a:off x="457200" y="1200150"/>
            <a:ext cx="4038600" cy="36696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2" type="body"/>
          </p:nvPr>
        </p:nvSpPr>
        <p:spPr>
          <a:xfrm>
            <a:off x="4648200" y="1200150"/>
            <a:ext cx="4038600" cy="36696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72" name="Google Shape;72;p11"/>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
        <p:nvSpPr>
          <p:cNvPr id="73" name="Google Shape;73;p11"/>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2"/>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1" i="0" sz="4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6" name="Google Shape;76;p12"/>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rgbClr val="888888"/>
              </a:buClr>
              <a:buSzPts val="2000"/>
              <a:buFont typeface="Arial"/>
              <a:buNone/>
              <a:defRPr sz="2000">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79" name="Google Shape;79;p12"/>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9" name="Google Shape;19;p3"/>
          <p:cNvSpPr txBox="1"/>
          <p:nvPr>
            <p:ph idx="1" type="body"/>
          </p:nvPr>
        </p:nvSpPr>
        <p:spPr>
          <a:xfrm>
            <a:off x="457200" y="1200150"/>
            <a:ext cx="8229600" cy="37011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6926950" y="4869675"/>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3"/>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cxnSp>
        <p:nvCxnSpPr>
          <p:cNvPr id="22" name="Google Shape;22;p3"/>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5" name="Google Shape;25;p4"/>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
        <p:nvSpPr>
          <p:cNvPr id="26" name="Google Shape;26;p4"/>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9" name="Google Shape;29;p5"/>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0" name="Google Shape;30;p5"/>
          <p:cNvCxnSpPr/>
          <p:nvPr/>
        </p:nvCxnSpPr>
        <p:spPr>
          <a:xfrm>
            <a:off x="0" y="4901147"/>
            <a:ext cx="9144000" cy="6000"/>
          </a:xfrm>
          <a:prstGeom prst="straightConnector1">
            <a:avLst/>
          </a:prstGeom>
          <a:noFill/>
          <a:ln cap="flat" cmpd="sng" w="28575">
            <a:solidFill>
              <a:srgbClr val="434343"/>
            </a:solidFill>
            <a:prstDash val="solid"/>
            <a:round/>
            <a:headEnd len="med" w="med" type="none"/>
            <a:tailEnd len="med" w="med" type="none"/>
          </a:ln>
        </p:spPr>
      </p:cxnSp>
      <p:sp>
        <p:nvSpPr>
          <p:cNvPr id="31" name="Google Shape;31;p5"/>
          <p:cNvSpPr txBox="1"/>
          <p:nvPr/>
        </p:nvSpPr>
        <p:spPr>
          <a:xfrm>
            <a:off x="1666800" y="4907150"/>
            <a:ext cx="5810400" cy="23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666666"/>
                </a:solidFill>
                <a:latin typeface="Calibri"/>
                <a:ea typeface="Calibri"/>
                <a:cs typeface="Calibri"/>
                <a:sym typeface="Calibri"/>
              </a:rPr>
              <a:t>CS 432/532 - Web Science</a:t>
            </a:r>
            <a:endParaRPr sz="1200">
              <a:solidFill>
                <a:srgbClr val="666666"/>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2" name="Shape 32"/>
        <p:cNvGrpSpPr/>
        <p:nvPr/>
      </p:nvGrpSpPr>
      <p:grpSpPr>
        <a:xfrm>
          <a:off x="0" y="0"/>
          <a:ext cx="0" cy="0"/>
          <a:chOff x="0" y="0"/>
          <a:chExt cx="0" cy="0"/>
        </a:xfrm>
      </p:grpSpPr>
      <p:sp>
        <p:nvSpPr>
          <p:cNvPr id="33" name="Google Shape;33;p6"/>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4" name="Google Shape;34;p6"/>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36" name="Google Shape;36;p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37" name="Google Shape;37;p6"/>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8" name="Shape 38"/>
        <p:cNvGrpSpPr/>
        <p:nvPr/>
      </p:nvGrpSpPr>
      <p:grpSpPr>
        <a:xfrm>
          <a:off x="0" y="0"/>
          <a:ext cx="0" cy="0"/>
          <a:chOff x="0" y="0"/>
          <a:chExt cx="0" cy="0"/>
        </a:xfrm>
      </p:grpSpPr>
      <p:sp>
        <p:nvSpPr>
          <p:cNvPr id="39" name="Google Shape;39;p7"/>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0" name="Google Shape;40;p7"/>
          <p:cNvSpPr txBox="1"/>
          <p:nvPr>
            <p:ph idx="1" type="body"/>
          </p:nvPr>
        </p:nvSpPr>
        <p:spPr>
          <a:xfrm rot="5400000">
            <a:off x="2874750" y="-1217400"/>
            <a:ext cx="3394500"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2" name="Google Shape;42;p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3" name="Google Shape;43;p7"/>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4" name="Shape 44"/>
        <p:cNvGrpSpPr/>
        <p:nvPr/>
      </p:nvGrpSpPr>
      <p:grpSpPr>
        <a:xfrm>
          <a:off x="0" y="0"/>
          <a:ext cx="0" cy="0"/>
          <a:chOff x="0" y="0"/>
          <a:chExt cx="0" cy="0"/>
        </a:xfrm>
      </p:grpSpPr>
      <p:sp>
        <p:nvSpPr>
          <p:cNvPr id="45" name="Google Shape;45;p8"/>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6" name="Google Shape;46;p8"/>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3200"/>
              <a:buFont typeface="Arial"/>
              <a:buNone/>
              <a:defRPr sz="3200">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7" name="Google Shape;47;p8"/>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sz="1400">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48" name="Google Shape;48;p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49" name="Google Shape;49;p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0" name="Google Shape;50;p8"/>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 name="Shape 51"/>
        <p:cNvGrpSpPr/>
        <p:nvPr/>
      </p:nvGrpSpPr>
      <p:grpSpPr>
        <a:xfrm>
          <a:off x="0" y="0"/>
          <a:ext cx="0" cy="0"/>
          <a:chOff x="0" y="0"/>
          <a:chExt cx="0" cy="0"/>
        </a:xfrm>
      </p:grpSpPr>
      <p:sp>
        <p:nvSpPr>
          <p:cNvPr id="52" name="Google Shape;52;p9"/>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3" name="Google Shape;53;p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 name="Google Shape;54;p9"/>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sz="1400">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5" name="Google Shape;55;p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6" name="Google Shape;56;p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7" name="Google Shape;57;p9"/>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1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0" name="Google Shape;60;p10"/>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1" name="Google Shape;61;p10"/>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62" name="Google Shape;62;p10"/>
          <p:cNvSpPr txBox="1"/>
          <p:nvPr>
            <p:ph idx="3" type="body"/>
          </p:nvPr>
        </p:nvSpPr>
        <p:spPr>
          <a:xfrm>
            <a:off x="4645025" y="1151335"/>
            <a:ext cx="4041900" cy="479700"/>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3" name="Google Shape;63;p10"/>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66" name="Google Shape;66;p10"/>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6934200" y="4869656"/>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reativecommons.org/licenses/by-nc-sa/3.0/"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instituteforpr.org/ipr-disinformation-stud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hyperlink" Target="https://instituteforpr.org/ipr-disinformation-stud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instituteforpr.org/ipr-disinformation-stud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hyperlink" Target="https://www.buzzfeednews.com/article/craigsilverman/these-fake-local-news-sites-have-confused-people-for-years" TargetMode="External"/><Relationship Id="rId5" Type="http://schemas.openxmlformats.org/officeDocument/2006/relationships/image" Target="../media/image11.png"/><Relationship Id="rId6"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s://dankennedy.net/2012/07/05/exposing-pink-slime-journalism/" TargetMode="External"/><Relationship Id="rId5" Type="http://schemas.openxmlformats.org/officeDocument/2006/relationships/hyperlink" Target="https://www.thisamericanlife.org/468/switcheroo" TargetMode="External"/><Relationship Id="rId6" Type="http://schemas.openxmlformats.org/officeDocument/2006/relationships/hyperlink" Target="https://en.wikipedia.org/wiki/Pink_slim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npr.org/2018/07/12/628085238/russian-influence-campaign-sought-to-exploit-americans-trust-in-local-news" TargetMode="External"/><Relationship Id="rId4" Type="http://schemas.openxmlformats.org/officeDocument/2006/relationships/hyperlink" Target="https://www.cjr.org/tow_center_reports/hundreds-of-pink-slime-local-news-outlets-are-distributing-algorithmic-stories-conservative-talking-points.php" TargetMode="External"/><Relationship Id="rId5" Type="http://schemas.openxmlformats.org/officeDocument/2006/relationships/hyperlink" Target="https://www.snopes.com/news/2019/03/04/activists-setup-local-news-sit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s-dl.blogspot.com/2016/11/2016-11-16-introducing-local-memory.html" TargetMode="External"/><Relationship Id="rId4" Type="http://schemas.openxmlformats.org/officeDocument/2006/relationships/hyperlink" Target="http://www.localmemory.org/" TargetMode="External"/><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hyperlink" Target="http://www.localmemory.org/ge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theguardian.com/australia-news/2019/dec/06/inside-the-hate-factory-how-facebook-fuels-far-right-profit" TargetMode="External"/><Relationship Id="rId4" Type="http://schemas.openxmlformats.org/officeDocument/2006/relationships/hyperlink" Target="https://www.theguardian.com/australia-news/2019/dec/06/inside-the-hate-factory-how-facebook-fuels-far-right-profit" TargetMode="External"/><Relationship Id="rId9" Type="http://schemas.openxmlformats.org/officeDocument/2006/relationships/hyperlink" Target="https://www.washingtonpost.com/technology/2020/02/20/facebook-republican-shift/" TargetMode="External"/><Relationship Id="rId5" Type="http://schemas.openxmlformats.org/officeDocument/2006/relationships/hyperlink" Target="https://www.buzzfeednews.com/article/janelytvynenko/kristofer-goldsmith-veteran-disinformation" TargetMode="External"/><Relationship Id="rId6" Type="http://schemas.openxmlformats.org/officeDocument/2006/relationships/hyperlink" Target="https://www.washingtonpost.com/technology/2020/01/24/facebook-is-inflaming-divides-tearing-democratic-party/" TargetMode="External"/><Relationship Id="rId7" Type="http://schemas.openxmlformats.org/officeDocument/2006/relationships/hyperlink" Target="https://www.washingtonpost.com/technology/2020/01/24/facebook-is-inflaming-divides-tearing-democratic-party/" TargetMode="External"/><Relationship Id="rId8" Type="http://schemas.openxmlformats.org/officeDocument/2006/relationships/hyperlink" Target="https://www.washingtonpost.com/technology/2020/02/20/facebook-republican-shif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comprop.oii.ox.ac.uk/wp-content/uploads/sites/89/2017/06/Comprop-USA.pdf" TargetMode="External"/><Relationship Id="rId4" Type="http://schemas.openxmlformats.org/officeDocument/2006/relationships/image" Target="../media/image12.jpg"/><Relationship Id="rId5" Type="http://schemas.openxmlformats.org/officeDocument/2006/relationships/image" Target="../media/image13.jpg"/><Relationship Id="rId6" Type="http://schemas.openxmlformats.org/officeDocument/2006/relationships/hyperlink" Target="https://www.mediamatters.org/fake-news/white-nationalist-created-hoax-about-gun-confiscation-leading-calls-violenc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en.unesco.org/fightfakenews" TargetMode="External"/><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hyperlink" Target="https://www.rand.org/pubs/perspectives/PE198.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hyperlink" Target="https://misinforeview.hks.harvard.edu/article/cross-platform-disinformation-campaigns/" TargetMode="External"/><Relationship Id="rId5" Type="http://schemas.openxmlformats.org/officeDocument/2006/relationships/image" Target="../media/image17.png"/><Relationship Id="rId6" Type="http://schemas.openxmlformats.org/officeDocument/2006/relationships/hyperlink" Target="https://twitter.com/katestarbird/status/122049934005088665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hyperlink" Target="https://www.rand.org/pubs/perspectives/PE198.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rand.org/pubs/perspectives/PE198.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hyperlink" Target="https://www.nytimes.com/2020/04/13/science/putin-russia-disinformation-health-coronavirus.html" TargetMode="External"/><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hyperlink" Target="https://www.nytimes.com/2020/03/29/technology/russia-troll-farm-election.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theguardian.com/commentisfree/2019/nov/07/firehosing-the-systemic-strategy-that-anti-vaxxers-are-using-to-spread-misinformation" TargetMode="External"/><Relationship Id="rId4" Type="http://schemas.openxmlformats.org/officeDocument/2006/relationships/hyperlink" Target="https://www.nbcnews.com/news/us-news/social-media-hosted-lot-fake-health-news-year-here-s-n1107466" TargetMode="External"/><Relationship Id="rId5"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time.com/5818574/5g-coronavirus-conspiracy-theory-inaccurate/" TargetMode="External"/><Relationship Id="rId4" Type="http://schemas.openxmlformats.org/officeDocument/2006/relationships/image" Target="../media/image32.png"/><Relationship Id="rId5" Type="http://schemas.openxmlformats.org/officeDocument/2006/relationships/hyperlink" Target="https://abcnews.go.com/Health/wireStory/facebook-warn-users-coronavirus-hoaxes-70181543" TargetMode="External"/><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nytimes.com/2020/04/03/opinion/sunday/coronavirus-fake-news.html" TargetMode="External"/><Relationship Id="rId4" Type="http://schemas.openxmlformats.org/officeDocument/2006/relationships/image" Target="../media/image36.png"/><Relationship Id="rId11" Type="http://schemas.openxmlformats.org/officeDocument/2006/relationships/hyperlink" Target="https://medium.com/@noahhaber/flatten-the-curve-of-armchair-epidemiology-9aa8cf92d652" TargetMode="External"/><Relationship Id="rId10" Type="http://schemas.openxmlformats.org/officeDocument/2006/relationships/hyperlink" Target="https://twitter.com/katestarbird/status/1242466023359434757" TargetMode="External"/><Relationship Id="rId9" Type="http://schemas.openxmlformats.org/officeDocument/2006/relationships/hyperlink" Target="https://twitter.com/katestarbird/status/1242466023359434757" TargetMode="External"/><Relationship Id="rId5" Type="http://schemas.openxmlformats.org/officeDocument/2006/relationships/image" Target="../media/image30.png"/><Relationship Id="rId6" Type="http://schemas.openxmlformats.org/officeDocument/2006/relationships/hyperlink" Target="https://twitter.com/CT_Bergstrom/status/1241522140559503360" TargetMode="External"/><Relationship Id="rId7" Type="http://schemas.openxmlformats.org/officeDocument/2006/relationships/hyperlink" Target="https://www.wired.com/story/professors-call-bullshit-covid-19-misinformation/" TargetMode="External"/><Relationship Id="rId8" Type="http://schemas.openxmlformats.org/officeDocument/2006/relationships/hyperlink" Target="https://twitter.com/katestarbird/status/1242466023359434757"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hyperlink" Target="https://www.nytimes.com/2020/04/03/opinion/sunday/coronavirus-fake-news.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hyperlink" Target="https://onezero.medium.com/reflecting-on-the-covid-19-infodemic-as-a-crisis-informatics-researcher-ce0656fa4d0a" TargetMode="External"/><Relationship Id="rId6" Type="http://schemas.openxmlformats.org/officeDocument/2006/relationships/hyperlink" Target="https://www.nytimes.com/2020/04/03/opinion/sunday/coronavirus-fake-new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hyperlink" Target="https://www.youtube.com/watch?v=Zk4aBxUaL_M" TargetMode="External"/><Relationship Id="rId10" Type="http://schemas.openxmlformats.org/officeDocument/2006/relationships/hyperlink" Target="https://www.youtube.com/playlist?list=PL084A0469320C57B1" TargetMode="External"/><Relationship Id="rId9" Type="http://schemas.openxmlformats.org/officeDocument/2006/relationships/hyperlink" Target="http://www.cc.com/shows/the-daily-show-with-jon-stewart" TargetMode="External"/><Relationship Id="rId5" Type="http://schemas.openxmlformats.org/officeDocument/2006/relationships/hyperlink" Target="https://en.wikipedia.org/wiki/Sniglet" TargetMode="External"/><Relationship Id="rId6" Type="http://schemas.openxmlformats.org/officeDocument/2006/relationships/hyperlink" Target="https://www.youtube.com/watch?v=TixwF_ywN4A" TargetMode="External"/><Relationship Id="rId7" Type="http://schemas.openxmlformats.org/officeDocument/2006/relationships/image" Target="../media/image22.png"/><Relationship Id="rId8"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hyperlink" Target="http://dmml.asu.edu/dfn/content.html" TargetMode="External"/><Relationship Id="rId8" Type="http://schemas.openxmlformats.org/officeDocument/2006/relationships/hyperlink" Target="https://github.com/mdepak/fake-news-detection-resourc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hyperlink" Target="https://www.facebook.com/unesco/videos/1424926840971136/" TargetMode="External"/><Relationship Id="rId5" Type="http://schemas.openxmlformats.org/officeDocument/2006/relationships/hyperlink" Target="https://en.unesco.org/fightfakenew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vimeo.com/26600806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jpg"/><Relationship Id="rId11" Type="http://schemas.openxmlformats.org/officeDocument/2006/relationships/hyperlink" Target="https://www.youtube.com/watch?v=BgWiUh_27u8" TargetMode="External"/><Relationship Id="rId10" Type="http://schemas.openxmlformats.org/officeDocument/2006/relationships/hyperlink" Target="https://www.nytimes.com/1997/03/29/sports/an-aggressive-old-dominion-pounds-stanford-out-of-the-final.html" TargetMode="External"/><Relationship Id="rId12" Type="http://schemas.openxmlformats.org/officeDocument/2006/relationships/image" Target="../media/image7.jpg"/><Relationship Id="rId9" Type="http://schemas.openxmlformats.org/officeDocument/2006/relationships/hyperlink" Target="https://medium.com/hci-design-at-uw/information-wars-a-window-into-the-alternative-media-ecosystem-a1347f32fd8f" TargetMode="External"/><Relationship Id="rId5" Type="http://schemas.openxmlformats.org/officeDocument/2006/relationships/image" Target="../media/image5.jpg"/><Relationship Id="rId6" Type="http://schemas.openxmlformats.org/officeDocument/2006/relationships/hyperlink" Target="https://en.wikipedia.org/wiki/Kate_Starbird" TargetMode="External"/><Relationship Id="rId7" Type="http://schemas.openxmlformats.org/officeDocument/2006/relationships/hyperlink" Target="http://faculty.washington.edu/kstarbi/" TargetMode="External"/><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vimeo.com/266008060"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creativecommons.org/licenses/by-nc-sa/3.0/"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vimeo.com/26600806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685800" y="606731"/>
            <a:ext cx="7772400" cy="175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a:t>
            </a:r>
            <a:endParaRPr b="1" i="0" sz="4400" u="none" cap="none" strike="noStrike">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4400"/>
              <a:buFont typeface="Calibri"/>
              <a:buNone/>
            </a:pPr>
            <a:r>
              <a:rPr b="1" lang="en-US"/>
              <a:t>Disinformation</a:t>
            </a:r>
            <a:endParaRPr b="1"/>
          </a:p>
          <a:p>
            <a:pPr indent="0" lvl="0" marL="0" rtl="0" algn="ctr">
              <a:spcBef>
                <a:spcPts val="0"/>
              </a:spcBef>
              <a:spcAft>
                <a:spcPts val="0"/>
              </a:spcAft>
              <a:buClr>
                <a:schemeClr val="dk1"/>
              </a:buClr>
              <a:buSzPts val="4400"/>
              <a:buFont typeface="Calibri"/>
              <a:buNone/>
            </a:pPr>
            <a:r>
              <a:rPr lang="en-US" sz="3600"/>
              <a:t>(Part 1 - Intro to Disinformation)</a:t>
            </a:r>
            <a:endParaRPr b="1"/>
          </a:p>
        </p:txBody>
      </p:sp>
      <p:sp>
        <p:nvSpPr>
          <p:cNvPr id="85" name="Google Shape;85;p13"/>
          <p:cNvSpPr txBox="1"/>
          <p:nvPr/>
        </p:nvSpPr>
        <p:spPr>
          <a:xfrm>
            <a:off x="1371600" y="2394300"/>
            <a:ext cx="6400800" cy="1307700"/>
          </a:xfrm>
          <a:prstGeom prst="rect">
            <a:avLst/>
          </a:prstGeom>
          <a:noFill/>
          <a:ln>
            <a:noFill/>
          </a:ln>
        </p:spPr>
        <p:txBody>
          <a:bodyPr anchorCtr="0" anchor="t" bIns="45700" lIns="91425" spcFirstLastPara="1" rIns="91425" wrap="square" tIns="45700">
            <a:noAutofit/>
          </a:bodyPr>
          <a:lstStyle/>
          <a:p>
            <a:pPr indent="0" lvl="0" marL="0" rtl="0" algn="ctr">
              <a:spcBef>
                <a:spcPts val="640"/>
              </a:spcBef>
              <a:spcAft>
                <a:spcPts val="0"/>
              </a:spcAft>
              <a:buNone/>
            </a:pPr>
            <a:r>
              <a:rPr lang="en-US" sz="3200">
                <a:solidFill>
                  <a:srgbClr val="404040"/>
                </a:solidFill>
                <a:latin typeface="Calibri"/>
                <a:ea typeface="Calibri"/>
                <a:cs typeface="Calibri"/>
                <a:sym typeface="Calibri"/>
              </a:rPr>
              <a:t>CS 432/532</a:t>
            </a:r>
            <a:endParaRPr sz="3200">
              <a:solidFill>
                <a:srgbClr val="404040"/>
              </a:solidFill>
              <a:latin typeface="Calibri"/>
              <a:ea typeface="Calibri"/>
              <a:cs typeface="Calibri"/>
              <a:sym typeface="Calibri"/>
            </a:endParaRPr>
          </a:p>
          <a:p>
            <a:pPr indent="0" lvl="0" marL="0" rtl="0" algn="ctr">
              <a:spcBef>
                <a:spcPts val="640"/>
              </a:spcBef>
              <a:spcAft>
                <a:spcPts val="0"/>
              </a:spcAft>
              <a:buNone/>
            </a:pPr>
            <a:r>
              <a:rPr lang="en-US" sz="3200">
                <a:solidFill>
                  <a:srgbClr val="404040"/>
                </a:solidFill>
                <a:latin typeface="Calibri"/>
                <a:ea typeface="Calibri"/>
                <a:cs typeface="Calibri"/>
                <a:sym typeface="Calibri"/>
              </a:rPr>
              <a:t>Old Dominion University</a:t>
            </a:r>
            <a:endParaRPr sz="3200">
              <a:solidFill>
                <a:srgbClr val="888888"/>
              </a:solidFill>
              <a:latin typeface="Calibri"/>
              <a:ea typeface="Calibri"/>
              <a:cs typeface="Calibri"/>
              <a:sym typeface="Calibri"/>
            </a:endParaRPr>
          </a:p>
        </p:txBody>
      </p:sp>
      <p:sp>
        <p:nvSpPr>
          <p:cNvPr id="86" name="Google Shape;86;p13"/>
          <p:cNvSpPr txBox="1"/>
          <p:nvPr/>
        </p:nvSpPr>
        <p:spPr>
          <a:xfrm>
            <a:off x="800100" y="45767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i="0" lang="en-US" sz="1500" u="none" cap="none" strike="noStrike">
                <a:solidFill>
                  <a:srgbClr val="000000"/>
                </a:solidFill>
                <a:latin typeface="Calibri"/>
                <a:ea typeface="Calibri"/>
                <a:cs typeface="Calibri"/>
                <a:sym typeface="Calibri"/>
              </a:rPr>
              <a:t>This work is licensed under a </a:t>
            </a:r>
            <a:r>
              <a:rPr i="0" lang="en-US" sz="1500" u="sng" cap="none" strike="noStrike">
                <a:solidFill>
                  <a:srgbClr val="0000FF"/>
                </a:solidFill>
                <a:latin typeface="Calibri"/>
                <a:ea typeface="Calibri"/>
                <a:cs typeface="Calibri"/>
                <a:sym typeface="Calibri"/>
                <a:hlinkClick r:id="rId3">
                  <a:extLst>
                    <a:ext uri="{A12FA001-AC4F-418D-AE19-62706E023703}">
                      <ahyp:hlinkClr val="tx"/>
                    </a:ext>
                  </a:extLst>
                </a:hlinkClick>
              </a:rPr>
              <a:t>Creative Commons Attribution-NonCommercial-ShareAlike 3.0 Unported License</a:t>
            </a:r>
            <a:endParaRPr sz="1100">
              <a:latin typeface="Calibri"/>
              <a:ea typeface="Calibri"/>
              <a:cs typeface="Calibri"/>
              <a:sym typeface="Calibri"/>
            </a:endParaRPr>
          </a:p>
        </p:txBody>
      </p:sp>
      <p:pic>
        <p:nvPicPr>
          <p:cNvPr descr="Creative Commons License" id="87" name="Google Shape;87;p13"/>
          <p:cNvPicPr preferRelativeResize="0"/>
          <p:nvPr/>
        </p:nvPicPr>
        <p:blipFill rotWithShape="1">
          <a:blip r:embed="rId4">
            <a:alphaModFix/>
          </a:blip>
          <a:srcRect b="0" l="0" r="0" t="0"/>
          <a:stretch/>
        </p:blipFill>
        <p:spPr>
          <a:xfrm>
            <a:off x="4152900" y="4381500"/>
            <a:ext cx="628650" cy="221456"/>
          </a:xfrm>
          <a:prstGeom prst="rect">
            <a:avLst/>
          </a:prstGeom>
          <a:noFill/>
          <a:ln>
            <a:noFill/>
          </a:ln>
        </p:spPr>
      </p:pic>
      <p:sp>
        <p:nvSpPr>
          <p:cNvPr id="88" name="Google Shape;88;p13"/>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Michele C. Weigle</a:t>
            </a:r>
            <a:endParaRPr i="1" sz="13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306700" y="205969"/>
            <a:ext cx="85191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Public Opinion about Disinformation</a:t>
            </a:r>
            <a:endParaRPr/>
          </a:p>
        </p:txBody>
      </p:sp>
      <p:sp>
        <p:nvSpPr>
          <p:cNvPr id="180" name="Google Shape;180;p22"/>
          <p:cNvSpPr txBox="1"/>
          <p:nvPr>
            <p:ph idx="1" type="body"/>
          </p:nvPr>
        </p:nvSpPr>
        <p:spPr>
          <a:xfrm>
            <a:off x="457200" y="1200150"/>
            <a:ext cx="8229600" cy="3220800"/>
          </a:xfrm>
          <a:prstGeom prst="rect">
            <a:avLst/>
          </a:prstGeom>
        </p:spPr>
        <p:txBody>
          <a:bodyPr anchorCtr="0" anchor="t" bIns="91425" lIns="91425" spcFirstLastPara="1" rIns="91425" wrap="square" tIns="91425">
            <a:noAutofit/>
          </a:bodyPr>
          <a:lstStyle/>
          <a:p>
            <a:pPr indent="-393700" lvl="0" marL="457200" rtl="0" algn="l">
              <a:spcBef>
                <a:spcPts val="640"/>
              </a:spcBef>
              <a:spcAft>
                <a:spcPts val="0"/>
              </a:spcAft>
              <a:buSzPts val="2600"/>
              <a:buChar char="•"/>
            </a:pPr>
            <a:r>
              <a:rPr lang="en-US" sz="2600"/>
              <a:t>Survey of 2200 adults in the US</a:t>
            </a:r>
            <a:endParaRPr sz="2600"/>
          </a:p>
          <a:p>
            <a:pPr indent="0" lvl="0" marL="457200" rtl="0" algn="l">
              <a:spcBef>
                <a:spcPts val="640"/>
              </a:spcBef>
              <a:spcAft>
                <a:spcPts val="0"/>
              </a:spcAft>
              <a:buNone/>
            </a:pPr>
            <a:r>
              <a:t/>
            </a:r>
            <a:endParaRPr sz="400"/>
          </a:p>
          <a:p>
            <a:pPr indent="-393700" lvl="0" marL="457200" rtl="0" algn="l">
              <a:spcBef>
                <a:spcPts val="640"/>
              </a:spcBef>
              <a:spcAft>
                <a:spcPts val="0"/>
              </a:spcAft>
              <a:buSzPts val="2600"/>
              <a:buChar char="•"/>
            </a:pPr>
            <a:r>
              <a:rPr lang="en-US" sz="2600"/>
              <a:t>80% - see disinformation once/week</a:t>
            </a:r>
            <a:endParaRPr sz="2600"/>
          </a:p>
          <a:p>
            <a:pPr indent="-393700" lvl="0" marL="457200" rtl="0" algn="l">
              <a:spcBef>
                <a:spcPts val="0"/>
              </a:spcBef>
              <a:spcAft>
                <a:spcPts val="0"/>
              </a:spcAft>
              <a:buSzPts val="2600"/>
              <a:buChar char="•"/>
            </a:pPr>
            <a:r>
              <a:rPr lang="en-US" sz="2600"/>
              <a:t>80% - confident in recognizing false news</a:t>
            </a:r>
            <a:endParaRPr sz="2600"/>
          </a:p>
          <a:p>
            <a:pPr indent="0" lvl="0" marL="457200" rtl="0" algn="l">
              <a:spcBef>
                <a:spcPts val="640"/>
              </a:spcBef>
              <a:spcAft>
                <a:spcPts val="0"/>
              </a:spcAft>
              <a:buNone/>
            </a:pPr>
            <a:r>
              <a:t/>
            </a:r>
            <a:endParaRPr sz="400"/>
          </a:p>
          <a:p>
            <a:pPr indent="-393700" lvl="0" marL="457200" rtl="0" algn="l">
              <a:spcBef>
                <a:spcPts val="640"/>
              </a:spcBef>
              <a:spcAft>
                <a:spcPts val="0"/>
              </a:spcAft>
              <a:buSzPts val="2600"/>
              <a:buChar char="•"/>
            </a:pPr>
            <a:r>
              <a:rPr lang="en-US" sz="2600"/>
              <a:t>People are the most trustworthy sources of info</a:t>
            </a:r>
            <a:endParaRPr sz="2600"/>
          </a:p>
          <a:p>
            <a:pPr indent="-368300" lvl="1" marL="914400" rtl="0" algn="l">
              <a:spcBef>
                <a:spcPts val="0"/>
              </a:spcBef>
              <a:spcAft>
                <a:spcPts val="0"/>
              </a:spcAft>
              <a:buSzPts val="2200"/>
              <a:buChar char="–"/>
            </a:pPr>
            <a:r>
              <a:rPr lang="en-US" sz="2200"/>
              <a:t>74% family</a:t>
            </a:r>
            <a:endParaRPr sz="2200"/>
          </a:p>
          <a:p>
            <a:pPr indent="-368300" lvl="1" marL="914400" rtl="0" algn="l">
              <a:spcBef>
                <a:spcPts val="0"/>
              </a:spcBef>
              <a:spcAft>
                <a:spcPts val="0"/>
              </a:spcAft>
              <a:buSzPts val="2200"/>
              <a:buChar char="–"/>
            </a:pPr>
            <a:r>
              <a:rPr lang="en-US" sz="2200"/>
              <a:t>72% people like me</a:t>
            </a:r>
            <a:endParaRPr sz="2200"/>
          </a:p>
          <a:p>
            <a:pPr indent="-368300" lvl="1" marL="914400" rtl="0" algn="l">
              <a:spcBef>
                <a:spcPts val="0"/>
              </a:spcBef>
              <a:spcAft>
                <a:spcPts val="0"/>
              </a:spcAft>
              <a:buSzPts val="2200"/>
              <a:buChar char="–"/>
            </a:pPr>
            <a:r>
              <a:rPr lang="en-US" sz="2200"/>
              <a:t>70% friends</a:t>
            </a:r>
            <a:endParaRPr sz="2200"/>
          </a:p>
        </p:txBody>
      </p:sp>
      <p:sp>
        <p:nvSpPr>
          <p:cNvPr id="181" name="Google Shape;181;p2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82" name="Google Shape;182;p22"/>
          <p:cNvSpPr txBox="1"/>
          <p:nvPr/>
        </p:nvSpPr>
        <p:spPr>
          <a:xfrm>
            <a:off x="71000" y="4557724"/>
            <a:ext cx="8462400" cy="3120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US" sz="1600">
                <a:solidFill>
                  <a:schemeClr val="dk1"/>
                </a:solidFill>
                <a:latin typeface="Calibri"/>
                <a:ea typeface="Calibri"/>
                <a:cs typeface="Calibri"/>
                <a:sym typeface="Calibri"/>
              </a:rPr>
              <a:t>Institute for Public Relations, </a:t>
            </a:r>
            <a:r>
              <a:rPr lang="en-US" sz="1600" u="sng">
                <a:solidFill>
                  <a:schemeClr val="hlink"/>
                </a:solidFill>
                <a:latin typeface="Calibri"/>
                <a:ea typeface="Calibri"/>
                <a:cs typeface="Calibri"/>
                <a:sym typeface="Calibri"/>
                <a:hlinkClick r:id="rId3"/>
              </a:rPr>
              <a:t>2019 IPR Disinformation in Society Report</a:t>
            </a:r>
            <a:endParaRPr sz="16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89" name="Google Shape;189;p2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Trusted News Sources</a:t>
            </a:r>
            <a:endParaRPr/>
          </a:p>
        </p:txBody>
      </p:sp>
      <p:pic>
        <p:nvPicPr>
          <p:cNvPr id="190" name="Google Shape;190;p23"/>
          <p:cNvPicPr preferRelativeResize="0"/>
          <p:nvPr/>
        </p:nvPicPr>
        <p:blipFill>
          <a:blip r:embed="rId3">
            <a:alphaModFix/>
          </a:blip>
          <a:stretch>
            <a:fillRect/>
          </a:stretch>
        </p:blipFill>
        <p:spPr>
          <a:xfrm>
            <a:off x="2334454" y="1063375"/>
            <a:ext cx="4520495" cy="3494350"/>
          </a:xfrm>
          <a:prstGeom prst="rect">
            <a:avLst/>
          </a:prstGeom>
          <a:noFill/>
          <a:ln cap="flat" cmpd="sng" w="9525">
            <a:solidFill>
              <a:srgbClr val="000000"/>
            </a:solidFill>
            <a:prstDash val="solid"/>
            <a:round/>
            <a:headEnd len="sm" w="sm" type="none"/>
            <a:tailEnd len="sm" w="sm" type="none"/>
          </a:ln>
        </p:spPr>
      </p:pic>
      <p:sp>
        <p:nvSpPr>
          <p:cNvPr id="191" name="Google Shape;191;p23"/>
          <p:cNvSpPr txBox="1"/>
          <p:nvPr/>
        </p:nvSpPr>
        <p:spPr>
          <a:xfrm>
            <a:off x="71000" y="4557724"/>
            <a:ext cx="8462400" cy="3120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US" sz="1600">
                <a:solidFill>
                  <a:schemeClr val="dk1"/>
                </a:solidFill>
                <a:latin typeface="Calibri"/>
                <a:ea typeface="Calibri"/>
                <a:cs typeface="Calibri"/>
                <a:sym typeface="Calibri"/>
              </a:rPr>
              <a:t>Institute for Public Relations, </a:t>
            </a:r>
            <a:r>
              <a:rPr lang="en-US" sz="1600" u="sng">
                <a:solidFill>
                  <a:schemeClr val="hlink"/>
                </a:solidFill>
                <a:latin typeface="Calibri"/>
                <a:ea typeface="Calibri"/>
                <a:cs typeface="Calibri"/>
                <a:sym typeface="Calibri"/>
                <a:hlinkClick r:id="rId4"/>
              </a:rPr>
              <a:t>2019 IPR Disinformation in Society Report</a:t>
            </a:r>
            <a:endParaRPr sz="16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98" name="Google Shape;198;p2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Who is Spreading Disinformation?</a:t>
            </a:r>
            <a:endParaRPr/>
          </a:p>
        </p:txBody>
      </p:sp>
      <p:pic>
        <p:nvPicPr>
          <p:cNvPr id="199" name="Google Shape;199;p24"/>
          <p:cNvPicPr preferRelativeResize="0"/>
          <p:nvPr/>
        </p:nvPicPr>
        <p:blipFill>
          <a:blip r:embed="rId3">
            <a:alphaModFix/>
          </a:blip>
          <a:stretch>
            <a:fillRect/>
          </a:stretch>
        </p:blipFill>
        <p:spPr>
          <a:xfrm>
            <a:off x="2029612" y="994850"/>
            <a:ext cx="4959675" cy="3630488"/>
          </a:xfrm>
          <a:prstGeom prst="rect">
            <a:avLst/>
          </a:prstGeom>
          <a:noFill/>
          <a:ln cap="flat" cmpd="sng" w="9525">
            <a:solidFill>
              <a:srgbClr val="000000"/>
            </a:solidFill>
            <a:prstDash val="solid"/>
            <a:round/>
            <a:headEnd len="sm" w="sm" type="none"/>
            <a:tailEnd len="sm" w="sm" type="none"/>
          </a:ln>
        </p:spPr>
      </p:pic>
      <p:sp>
        <p:nvSpPr>
          <p:cNvPr id="200" name="Google Shape;200;p24"/>
          <p:cNvSpPr txBox="1"/>
          <p:nvPr/>
        </p:nvSpPr>
        <p:spPr>
          <a:xfrm>
            <a:off x="71000" y="4557724"/>
            <a:ext cx="8462400" cy="3120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US" sz="1600">
                <a:solidFill>
                  <a:schemeClr val="dk1"/>
                </a:solidFill>
                <a:latin typeface="Calibri"/>
                <a:ea typeface="Calibri"/>
                <a:cs typeface="Calibri"/>
                <a:sym typeface="Calibri"/>
              </a:rPr>
              <a:t>Institute for Public Relations, </a:t>
            </a:r>
            <a:r>
              <a:rPr lang="en-US" sz="1600" u="sng">
                <a:solidFill>
                  <a:schemeClr val="hlink"/>
                </a:solidFill>
                <a:latin typeface="Calibri"/>
                <a:ea typeface="Calibri"/>
                <a:cs typeface="Calibri"/>
                <a:sym typeface="Calibri"/>
                <a:hlinkClick r:id="rId4"/>
              </a:rPr>
              <a:t>2019 IPR Disinformation in Society Report</a:t>
            </a:r>
            <a:endParaRPr sz="16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Fake Local News</a:t>
            </a:r>
            <a:endParaRPr/>
          </a:p>
        </p:txBody>
      </p:sp>
      <p:sp>
        <p:nvSpPr>
          <p:cNvPr id="207" name="Google Shape;207;p25"/>
          <p:cNvSpPr txBox="1"/>
          <p:nvPr>
            <p:ph idx="1" type="body"/>
          </p:nvPr>
        </p:nvSpPr>
        <p:spPr>
          <a:xfrm>
            <a:off x="284075" y="1200150"/>
            <a:ext cx="4128000" cy="3279000"/>
          </a:xfrm>
          <a:prstGeom prst="rect">
            <a:avLst/>
          </a:prstGeom>
        </p:spPr>
        <p:txBody>
          <a:bodyPr anchorCtr="0" anchor="t" bIns="91425" lIns="91425" spcFirstLastPara="1" rIns="91425" wrap="square" tIns="91425">
            <a:noAutofit/>
          </a:bodyPr>
          <a:lstStyle/>
          <a:p>
            <a:pPr indent="-355600" lvl="0" marL="457200" rtl="0" algn="l">
              <a:spcBef>
                <a:spcPts val="640"/>
              </a:spcBef>
              <a:spcAft>
                <a:spcPts val="0"/>
              </a:spcAft>
              <a:buSzPts val="2000"/>
              <a:buChar char="•"/>
            </a:pPr>
            <a:r>
              <a:rPr lang="en-US" sz="2000"/>
              <a:t>Websites with names like </a:t>
            </a:r>
            <a:r>
              <a:rPr lang="en-US" sz="2000"/>
              <a:t>Livingston Ledger, Denton Daily, Hoback Herald</a:t>
            </a:r>
            <a:endParaRPr sz="2000"/>
          </a:p>
          <a:p>
            <a:pPr indent="-355600" lvl="0" marL="457200" rtl="0" algn="l">
              <a:spcBef>
                <a:spcPts val="0"/>
              </a:spcBef>
              <a:spcAft>
                <a:spcPts val="0"/>
              </a:spcAft>
              <a:buSzPts val="2000"/>
              <a:buChar char="•"/>
            </a:pPr>
            <a:r>
              <a:rPr lang="en-US" sz="2000"/>
              <a:t>Plagiarizing stories from major news organizations</a:t>
            </a:r>
            <a:endParaRPr sz="2000"/>
          </a:p>
          <a:p>
            <a:pPr indent="-355600" lvl="0" marL="457200" rtl="0" algn="l">
              <a:spcBef>
                <a:spcPts val="0"/>
              </a:spcBef>
              <a:spcAft>
                <a:spcPts val="0"/>
              </a:spcAft>
              <a:buSzPts val="2000"/>
              <a:buChar char="•"/>
            </a:pPr>
            <a:r>
              <a:rPr lang="en-US" sz="2000"/>
              <a:t>Network of sites </a:t>
            </a:r>
            <a:endParaRPr sz="2000"/>
          </a:p>
          <a:p>
            <a:pPr indent="0" lvl="0" marL="457200" rtl="0" algn="l">
              <a:spcBef>
                <a:spcPts val="640"/>
              </a:spcBef>
              <a:spcAft>
                <a:spcPts val="0"/>
              </a:spcAft>
              <a:buNone/>
            </a:pPr>
            <a:r>
              <a:t/>
            </a:r>
            <a:endParaRPr sz="1200"/>
          </a:p>
          <a:p>
            <a:pPr indent="-355600" lvl="0" marL="457200" rtl="0" algn="l">
              <a:spcBef>
                <a:spcPts val="640"/>
              </a:spcBef>
              <a:spcAft>
                <a:spcPts val="0"/>
              </a:spcAft>
              <a:buSzPts val="2000"/>
              <a:buChar char="•"/>
            </a:pPr>
            <a:r>
              <a:rPr lang="en-US" sz="2000"/>
              <a:t>Manipulating Google News and search results</a:t>
            </a:r>
            <a:endParaRPr sz="2000"/>
          </a:p>
          <a:p>
            <a:pPr indent="-355600" lvl="0" marL="457200" rtl="0" algn="l">
              <a:spcBef>
                <a:spcPts val="0"/>
              </a:spcBef>
              <a:spcAft>
                <a:spcPts val="0"/>
              </a:spcAft>
              <a:buSzPts val="2000"/>
              <a:buChar char="•"/>
            </a:pPr>
            <a:r>
              <a:rPr lang="en-US" sz="2000"/>
              <a:t>Goal to earn money through ads</a:t>
            </a:r>
            <a:endParaRPr sz="2000"/>
          </a:p>
        </p:txBody>
      </p:sp>
      <p:sp>
        <p:nvSpPr>
          <p:cNvPr id="208" name="Google Shape;208;p2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209" name="Google Shape;209;p25"/>
          <p:cNvPicPr preferRelativeResize="0"/>
          <p:nvPr/>
        </p:nvPicPr>
        <p:blipFill rotWithShape="1">
          <a:blip r:embed="rId3">
            <a:alphaModFix/>
          </a:blip>
          <a:srcRect b="49632" l="0" r="0" t="0"/>
          <a:stretch/>
        </p:blipFill>
        <p:spPr>
          <a:xfrm>
            <a:off x="4355750" y="1008337"/>
            <a:ext cx="4666451" cy="1306574"/>
          </a:xfrm>
          <a:prstGeom prst="rect">
            <a:avLst/>
          </a:prstGeom>
          <a:noFill/>
          <a:ln cap="flat" cmpd="sng" w="9525">
            <a:solidFill>
              <a:srgbClr val="000000"/>
            </a:solidFill>
            <a:prstDash val="solid"/>
            <a:round/>
            <a:headEnd len="sm" w="sm" type="none"/>
            <a:tailEnd len="sm" w="sm" type="none"/>
          </a:ln>
        </p:spPr>
      </p:pic>
      <p:sp>
        <p:nvSpPr>
          <p:cNvPr id="210" name="Google Shape;210;p25"/>
          <p:cNvSpPr txBox="1"/>
          <p:nvPr/>
        </p:nvSpPr>
        <p:spPr>
          <a:xfrm>
            <a:off x="0" y="4571999"/>
            <a:ext cx="9060600" cy="3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u="sng">
                <a:solidFill>
                  <a:schemeClr val="hlink"/>
                </a:solidFill>
                <a:latin typeface="Calibri"/>
                <a:ea typeface="Calibri"/>
                <a:cs typeface="Calibri"/>
                <a:sym typeface="Calibri"/>
                <a:hlinkClick r:id="rId4"/>
              </a:rPr>
              <a:t>“These Fake Local News Sites Have Confused People For Years. We Found Out Who Created Them”</a:t>
            </a:r>
            <a:r>
              <a:rPr lang="en-US" sz="1300">
                <a:latin typeface="Calibri"/>
                <a:ea typeface="Calibri"/>
                <a:cs typeface="Calibri"/>
                <a:sym typeface="Calibri"/>
              </a:rPr>
              <a:t>, BuzzFeed News, Feb 2020, </a:t>
            </a:r>
            <a:endParaRPr sz="1300">
              <a:latin typeface="Calibri"/>
              <a:ea typeface="Calibri"/>
              <a:cs typeface="Calibri"/>
              <a:sym typeface="Calibri"/>
            </a:endParaRPr>
          </a:p>
        </p:txBody>
      </p:sp>
      <p:pic>
        <p:nvPicPr>
          <p:cNvPr id="211" name="Google Shape;211;p25"/>
          <p:cNvPicPr preferRelativeResize="0"/>
          <p:nvPr/>
        </p:nvPicPr>
        <p:blipFill>
          <a:blip r:embed="rId5">
            <a:alphaModFix/>
          </a:blip>
          <a:stretch>
            <a:fillRect/>
          </a:stretch>
        </p:blipFill>
        <p:spPr>
          <a:xfrm>
            <a:off x="4768649" y="2456588"/>
            <a:ext cx="2469376" cy="1808100"/>
          </a:xfrm>
          <a:prstGeom prst="rect">
            <a:avLst/>
          </a:prstGeom>
          <a:noFill/>
          <a:ln cap="flat" cmpd="sng" w="9525">
            <a:solidFill>
              <a:srgbClr val="000000"/>
            </a:solidFill>
            <a:prstDash val="solid"/>
            <a:round/>
            <a:headEnd len="sm" w="sm" type="none"/>
            <a:tailEnd len="sm" w="sm" type="none"/>
          </a:ln>
        </p:spPr>
      </p:pic>
      <p:pic>
        <p:nvPicPr>
          <p:cNvPr id="212" name="Google Shape;212;p25"/>
          <p:cNvPicPr preferRelativeResize="0"/>
          <p:nvPr/>
        </p:nvPicPr>
        <p:blipFill>
          <a:blip r:embed="rId6">
            <a:alphaModFix/>
          </a:blip>
          <a:stretch>
            <a:fillRect/>
          </a:stretch>
        </p:blipFill>
        <p:spPr>
          <a:xfrm>
            <a:off x="6660975" y="2894944"/>
            <a:ext cx="2189363" cy="158422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“Pink Slime” Journalism</a:t>
            </a:r>
            <a:endParaRPr/>
          </a:p>
        </p:txBody>
      </p:sp>
      <p:sp>
        <p:nvSpPr>
          <p:cNvPr id="219" name="Google Shape;219;p2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220" name="Google Shape;220;p26"/>
          <p:cNvPicPr preferRelativeResize="0"/>
          <p:nvPr/>
        </p:nvPicPr>
        <p:blipFill rotWithShape="1">
          <a:blip r:embed="rId3">
            <a:alphaModFix/>
          </a:blip>
          <a:srcRect b="17593" l="0" r="0" t="0"/>
          <a:stretch/>
        </p:blipFill>
        <p:spPr>
          <a:xfrm>
            <a:off x="2077913" y="1063387"/>
            <a:ext cx="4988175" cy="2182557"/>
          </a:xfrm>
          <a:prstGeom prst="rect">
            <a:avLst/>
          </a:prstGeom>
          <a:noFill/>
          <a:ln cap="flat" cmpd="sng" w="9525">
            <a:solidFill>
              <a:srgbClr val="000000"/>
            </a:solidFill>
            <a:prstDash val="solid"/>
            <a:round/>
            <a:headEnd len="sm" w="sm" type="none"/>
            <a:tailEnd len="sm" w="sm" type="none"/>
          </a:ln>
        </p:spPr>
      </p:pic>
      <p:sp>
        <p:nvSpPr>
          <p:cNvPr id="221" name="Google Shape;221;p26"/>
          <p:cNvSpPr txBox="1"/>
          <p:nvPr>
            <p:ph idx="1" type="body"/>
          </p:nvPr>
        </p:nvSpPr>
        <p:spPr>
          <a:xfrm>
            <a:off x="457200" y="3203194"/>
            <a:ext cx="8229600" cy="857400"/>
          </a:xfrm>
          <a:prstGeom prst="rect">
            <a:avLst/>
          </a:prstGeom>
        </p:spPr>
        <p:txBody>
          <a:bodyPr anchorCtr="0" anchor="ctr" bIns="91425" lIns="91425" spcFirstLastPara="1" rIns="91425" wrap="square" tIns="91425">
            <a:noAutofit/>
          </a:bodyPr>
          <a:lstStyle/>
          <a:p>
            <a:pPr indent="-419100" lvl="0" marL="457200" rtl="0" algn="l">
              <a:spcBef>
                <a:spcPts val="640"/>
              </a:spcBef>
              <a:spcAft>
                <a:spcPts val="0"/>
              </a:spcAft>
              <a:buSzPts val="3000"/>
              <a:buChar char="•"/>
            </a:pPr>
            <a:r>
              <a:rPr lang="en-US" sz="3000"/>
              <a:t>Producing “local” content for newspapers using out-of-town “reporters”</a:t>
            </a:r>
            <a:endParaRPr sz="2600"/>
          </a:p>
        </p:txBody>
      </p:sp>
      <p:sp>
        <p:nvSpPr>
          <p:cNvPr id="222" name="Google Shape;222;p26"/>
          <p:cNvSpPr txBox="1"/>
          <p:nvPr/>
        </p:nvSpPr>
        <p:spPr>
          <a:xfrm>
            <a:off x="255550" y="4270150"/>
            <a:ext cx="8805000" cy="550500"/>
          </a:xfrm>
          <a:prstGeom prst="rect">
            <a:avLst/>
          </a:prstGeom>
          <a:noFill/>
          <a:ln>
            <a:noFill/>
          </a:ln>
        </p:spPr>
        <p:txBody>
          <a:bodyPr anchorCtr="0" anchor="ctr" bIns="91425" lIns="91425" spcFirstLastPara="1" rIns="91425" wrap="square" tIns="91425">
            <a:noAutofit/>
          </a:bodyPr>
          <a:lstStyle/>
          <a:p>
            <a:pPr indent="0" lvl="0" marL="0" rtl="0" algn="l">
              <a:spcBef>
                <a:spcPts val="560"/>
              </a:spcBef>
              <a:spcAft>
                <a:spcPts val="0"/>
              </a:spcAft>
              <a:buNone/>
            </a:pPr>
            <a:r>
              <a:rPr lang="en-US" sz="1600" u="sng">
                <a:solidFill>
                  <a:schemeClr val="hlink"/>
                </a:solidFill>
                <a:latin typeface="Calibri"/>
                <a:ea typeface="Calibri"/>
                <a:cs typeface="Calibri"/>
                <a:sym typeface="Calibri"/>
                <a:hlinkClick r:id="rId4"/>
              </a:rPr>
              <a:t>“Exposing the “‘pink slime’ journalism” of Journatic”</a:t>
            </a:r>
            <a:endParaRPr sz="1600">
              <a:latin typeface="Calibri"/>
              <a:ea typeface="Calibri"/>
              <a:cs typeface="Calibri"/>
              <a:sym typeface="Calibri"/>
            </a:endParaRPr>
          </a:p>
          <a:p>
            <a:pPr indent="0" lvl="0" marL="0" rtl="0" algn="l">
              <a:spcBef>
                <a:spcPts val="560"/>
              </a:spcBef>
              <a:spcAft>
                <a:spcPts val="0"/>
              </a:spcAft>
              <a:buNone/>
            </a:pPr>
            <a:r>
              <a:rPr lang="en-US" sz="1600" u="sng">
                <a:solidFill>
                  <a:schemeClr val="hlink"/>
                </a:solidFill>
                <a:latin typeface="Calibri"/>
                <a:ea typeface="Calibri"/>
                <a:cs typeface="Calibri"/>
                <a:sym typeface="Calibri"/>
                <a:hlinkClick r:id="rId5"/>
              </a:rPr>
              <a:t>“Switcheroo”</a:t>
            </a:r>
            <a:r>
              <a:rPr lang="en-US" sz="1600">
                <a:solidFill>
                  <a:schemeClr val="dk1"/>
                </a:solidFill>
                <a:latin typeface="Calibri"/>
                <a:ea typeface="Calibri"/>
                <a:cs typeface="Calibri"/>
                <a:sym typeface="Calibri"/>
              </a:rPr>
              <a:t>, </a:t>
            </a:r>
            <a:r>
              <a:rPr i="1" lang="en-US" sz="1600">
                <a:solidFill>
                  <a:schemeClr val="dk1"/>
                </a:solidFill>
                <a:latin typeface="Calibri"/>
                <a:ea typeface="Calibri"/>
                <a:cs typeface="Calibri"/>
                <a:sym typeface="Calibri"/>
              </a:rPr>
              <a:t>This American Life</a:t>
            </a:r>
            <a:r>
              <a:rPr lang="en-US" sz="1600">
                <a:solidFill>
                  <a:schemeClr val="dk1"/>
                </a:solidFill>
                <a:latin typeface="Calibri"/>
                <a:ea typeface="Calibri"/>
                <a:cs typeface="Calibri"/>
                <a:sym typeface="Calibri"/>
              </a:rPr>
              <a:t>, 2012 </a:t>
            </a:r>
            <a:endParaRPr sz="1600">
              <a:latin typeface="Calibri"/>
              <a:ea typeface="Calibri"/>
              <a:cs typeface="Calibri"/>
              <a:sym typeface="Calibri"/>
            </a:endParaRPr>
          </a:p>
        </p:txBody>
      </p:sp>
      <p:sp>
        <p:nvSpPr>
          <p:cNvPr id="223" name="Google Shape;223;p26"/>
          <p:cNvSpPr txBox="1"/>
          <p:nvPr/>
        </p:nvSpPr>
        <p:spPr>
          <a:xfrm>
            <a:off x="6408625" y="4349350"/>
            <a:ext cx="25428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6"/>
              </a:rPr>
              <a:t>Pink slime</a:t>
            </a:r>
            <a:r>
              <a:rPr lang="en-US">
                <a:latin typeface="Calibri"/>
                <a:ea typeface="Calibri"/>
                <a:cs typeface="Calibri"/>
                <a:sym typeface="Calibri"/>
              </a:rPr>
              <a:t> (Wikipedia)</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Fake Local News Used for Politics</a:t>
            </a:r>
            <a:endParaRPr/>
          </a:p>
        </p:txBody>
      </p:sp>
      <p:sp>
        <p:nvSpPr>
          <p:cNvPr id="230" name="Google Shape;230;p27"/>
          <p:cNvSpPr txBox="1"/>
          <p:nvPr>
            <p:ph idx="1" type="body"/>
          </p:nvPr>
        </p:nvSpPr>
        <p:spPr>
          <a:xfrm>
            <a:off x="457200" y="1200150"/>
            <a:ext cx="8229600" cy="3372000"/>
          </a:xfrm>
          <a:prstGeom prst="rect">
            <a:avLst/>
          </a:prstGeom>
        </p:spPr>
        <p:txBody>
          <a:bodyPr anchorCtr="0" anchor="t" bIns="91425" lIns="91425" spcFirstLastPara="1" rIns="91425" wrap="square" tIns="91425">
            <a:noAutofit/>
          </a:bodyPr>
          <a:lstStyle/>
          <a:p>
            <a:pPr indent="-374650" lvl="0" marL="457200" rtl="0" algn="l">
              <a:spcBef>
                <a:spcPts val="640"/>
              </a:spcBef>
              <a:spcAft>
                <a:spcPts val="0"/>
              </a:spcAft>
              <a:buSzPts val="2300"/>
              <a:buChar char="•"/>
            </a:pPr>
            <a:r>
              <a:rPr lang="en-US" sz="2300" u="sng">
                <a:solidFill>
                  <a:schemeClr val="hlink"/>
                </a:solidFill>
                <a:hlinkClick r:id="rId3"/>
              </a:rPr>
              <a:t>“Russian Influence Campaign Sought To Exploit Americans' Trust In Local News”</a:t>
            </a:r>
            <a:r>
              <a:rPr lang="en-US" sz="2300"/>
              <a:t>, NPR, 2018</a:t>
            </a:r>
            <a:endParaRPr sz="1800"/>
          </a:p>
          <a:p>
            <a:pPr indent="0" lvl="0" marL="457200" rtl="0" algn="l">
              <a:spcBef>
                <a:spcPts val="640"/>
              </a:spcBef>
              <a:spcAft>
                <a:spcPts val="0"/>
              </a:spcAft>
              <a:buNone/>
            </a:pPr>
            <a:r>
              <a:t/>
            </a:r>
            <a:endParaRPr sz="900"/>
          </a:p>
          <a:p>
            <a:pPr indent="-374650" lvl="0" marL="457200" rtl="0" algn="l">
              <a:spcBef>
                <a:spcPts val="640"/>
              </a:spcBef>
              <a:spcAft>
                <a:spcPts val="0"/>
              </a:spcAft>
              <a:buSzPts val="2300"/>
              <a:buChar char="•"/>
            </a:pPr>
            <a:r>
              <a:rPr lang="en-US" sz="2300" u="sng">
                <a:solidFill>
                  <a:schemeClr val="hlink"/>
                </a:solidFill>
                <a:hlinkClick r:id="rId4"/>
              </a:rPr>
              <a:t>“Hundreds of ‘pink slime’ local news outlets are distributing algorithmic stories and conservative talking points”</a:t>
            </a:r>
            <a:r>
              <a:rPr lang="en-US" sz="2300"/>
              <a:t>, Columbia Journalism Review, 2019</a:t>
            </a:r>
            <a:endParaRPr sz="1800"/>
          </a:p>
          <a:p>
            <a:pPr indent="0" lvl="0" marL="457200" rtl="0" algn="l">
              <a:spcBef>
                <a:spcPts val="640"/>
              </a:spcBef>
              <a:spcAft>
                <a:spcPts val="0"/>
              </a:spcAft>
              <a:buNone/>
            </a:pPr>
            <a:r>
              <a:t/>
            </a:r>
            <a:endParaRPr sz="900"/>
          </a:p>
          <a:p>
            <a:pPr indent="-374650" lvl="0" marL="457200" rtl="0" algn="l">
              <a:spcBef>
                <a:spcPts val="640"/>
              </a:spcBef>
              <a:spcAft>
                <a:spcPts val="0"/>
              </a:spcAft>
              <a:buSzPts val="2300"/>
              <a:buChar char="•"/>
            </a:pPr>
            <a:r>
              <a:rPr lang="en-US" sz="2300" u="sng">
                <a:solidFill>
                  <a:schemeClr val="hlink"/>
                </a:solidFill>
                <a:hlinkClick r:id="rId5"/>
              </a:rPr>
              <a:t>“Hiding in Plain Sight: PAC-Connected Activists Set Up ‘Local News’ Outlets”</a:t>
            </a:r>
            <a:r>
              <a:rPr lang="en-US" sz="2300"/>
              <a:t>, Snopes, 2019 </a:t>
            </a:r>
            <a:endParaRPr sz="1800"/>
          </a:p>
        </p:txBody>
      </p:sp>
      <p:sp>
        <p:nvSpPr>
          <p:cNvPr id="231" name="Google Shape;231;p27"/>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Local Memory Project</a:t>
            </a:r>
            <a:endParaRPr/>
          </a:p>
        </p:txBody>
      </p:sp>
      <p:sp>
        <p:nvSpPr>
          <p:cNvPr id="238" name="Google Shape;238;p28"/>
          <p:cNvSpPr txBox="1"/>
          <p:nvPr>
            <p:ph idx="1" type="body"/>
          </p:nvPr>
        </p:nvSpPr>
        <p:spPr>
          <a:xfrm>
            <a:off x="457200" y="1100825"/>
            <a:ext cx="3875100" cy="3303000"/>
          </a:xfrm>
          <a:prstGeom prst="rect">
            <a:avLst/>
          </a:prstGeom>
        </p:spPr>
        <p:txBody>
          <a:bodyPr anchorCtr="0" anchor="ctr" bIns="91425" lIns="91425" spcFirstLastPara="1" rIns="91425" wrap="square" tIns="91425">
            <a:noAutofit/>
          </a:bodyPr>
          <a:lstStyle/>
          <a:p>
            <a:pPr indent="-387350" lvl="0" marL="457200" rtl="0" algn="l">
              <a:spcBef>
                <a:spcPts val="640"/>
              </a:spcBef>
              <a:spcAft>
                <a:spcPts val="0"/>
              </a:spcAft>
              <a:buSzPts val="2500"/>
              <a:buChar char="•"/>
            </a:pPr>
            <a:r>
              <a:rPr lang="en-US" sz="2500"/>
              <a:t>Assist in building collections of news stories from local sources</a:t>
            </a:r>
            <a:endParaRPr sz="2500"/>
          </a:p>
          <a:p>
            <a:pPr indent="0" lvl="0" marL="457200" rtl="0" algn="l">
              <a:spcBef>
                <a:spcPts val="640"/>
              </a:spcBef>
              <a:spcAft>
                <a:spcPts val="0"/>
              </a:spcAft>
              <a:buNone/>
            </a:pPr>
            <a:r>
              <a:t/>
            </a:r>
            <a:endParaRPr sz="1300"/>
          </a:p>
          <a:p>
            <a:pPr indent="-387350" lvl="0" marL="457200" rtl="0" algn="l">
              <a:spcBef>
                <a:spcPts val="640"/>
              </a:spcBef>
              <a:spcAft>
                <a:spcPts val="0"/>
              </a:spcAft>
              <a:buSzPts val="2500"/>
              <a:buChar char="•"/>
            </a:pPr>
            <a:r>
              <a:rPr lang="en-US" sz="2500"/>
              <a:t>Can highlight stories that might not be covered by national media</a:t>
            </a:r>
            <a:endParaRPr sz="2500"/>
          </a:p>
        </p:txBody>
      </p:sp>
      <p:sp>
        <p:nvSpPr>
          <p:cNvPr id="239" name="Google Shape;239;p2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240" name="Google Shape;240;p28"/>
          <p:cNvSpPr txBox="1"/>
          <p:nvPr/>
        </p:nvSpPr>
        <p:spPr>
          <a:xfrm>
            <a:off x="106525" y="4403838"/>
            <a:ext cx="6927000" cy="44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Introducing the Local Memory Project</a:t>
            </a:r>
            <a:r>
              <a:rPr lang="en-US">
                <a:latin typeface="Calibri"/>
                <a:ea typeface="Calibri"/>
                <a:cs typeface="Calibri"/>
                <a:sym typeface="Calibri"/>
              </a:rPr>
              <a:t>, WS-DL blog </a:t>
            </a:r>
            <a:r>
              <a:rPr lang="en-US">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Local Memory Project</a:t>
            </a:r>
            <a:r>
              <a:rPr lang="en-US">
                <a:latin typeface="Calibri"/>
                <a:ea typeface="Calibri"/>
                <a:cs typeface="Calibri"/>
                <a:sym typeface="Calibri"/>
              </a:rPr>
              <a:t> </a:t>
            </a:r>
            <a:endParaRPr>
              <a:latin typeface="Calibri"/>
              <a:ea typeface="Calibri"/>
              <a:cs typeface="Calibri"/>
              <a:sym typeface="Calibri"/>
            </a:endParaRPr>
          </a:p>
        </p:txBody>
      </p:sp>
      <p:pic>
        <p:nvPicPr>
          <p:cNvPr id="241" name="Google Shape;241;p28"/>
          <p:cNvPicPr preferRelativeResize="0"/>
          <p:nvPr/>
        </p:nvPicPr>
        <p:blipFill>
          <a:blip r:embed="rId5">
            <a:alphaModFix/>
          </a:blip>
          <a:stretch>
            <a:fillRect/>
          </a:stretch>
        </p:blipFill>
        <p:spPr>
          <a:xfrm>
            <a:off x="4709950" y="1182507"/>
            <a:ext cx="3822244" cy="310222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Local Memory Project - geo</a:t>
            </a:r>
            <a:endParaRPr/>
          </a:p>
        </p:txBody>
      </p:sp>
      <p:sp>
        <p:nvSpPr>
          <p:cNvPr id="248" name="Google Shape;248;p2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249" name="Google Shape;249;p29"/>
          <p:cNvPicPr preferRelativeResize="0"/>
          <p:nvPr/>
        </p:nvPicPr>
        <p:blipFill>
          <a:blip r:embed="rId3">
            <a:alphaModFix/>
          </a:blip>
          <a:stretch>
            <a:fillRect/>
          </a:stretch>
        </p:blipFill>
        <p:spPr>
          <a:xfrm>
            <a:off x="2368250" y="1063381"/>
            <a:ext cx="4602806" cy="3638888"/>
          </a:xfrm>
          <a:prstGeom prst="rect">
            <a:avLst/>
          </a:prstGeom>
          <a:noFill/>
          <a:ln cap="flat" cmpd="sng" w="9525">
            <a:solidFill>
              <a:srgbClr val="000000"/>
            </a:solidFill>
            <a:prstDash val="solid"/>
            <a:round/>
            <a:headEnd len="sm" w="sm" type="none"/>
            <a:tailEnd len="sm" w="sm" type="none"/>
          </a:ln>
        </p:spPr>
      </p:pic>
      <p:sp>
        <p:nvSpPr>
          <p:cNvPr id="250" name="Google Shape;250;p29"/>
          <p:cNvSpPr txBox="1"/>
          <p:nvPr/>
        </p:nvSpPr>
        <p:spPr>
          <a:xfrm>
            <a:off x="88825" y="4597744"/>
            <a:ext cx="34791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Geo</a:t>
            </a:r>
            <a:r>
              <a:rPr lang="en-US">
                <a:latin typeface="Calibri"/>
                <a:ea typeface="Calibri"/>
                <a:cs typeface="Calibri"/>
                <a:sym typeface="Calibri"/>
              </a:rPr>
              <a:t> - Local Memory Project</a:t>
            </a: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Manipulating Social Media</a:t>
            </a:r>
            <a:endParaRPr/>
          </a:p>
        </p:txBody>
      </p:sp>
      <p:sp>
        <p:nvSpPr>
          <p:cNvPr id="257" name="Google Shape;257;p30"/>
          <p:cNvSpPr txBox="1"/>
          <p:nvPr>
            <p:ph idx="1" type="body"/>
          </p:nvPr>
        </p:nvSpPr>
        <p:spPr>
          <a:xfrm>
            <a:off x="457200" y="1200150"/>
            <a:ext cx="8229600" cy="3558900"/>
          </a:xfrm>
          <a:prstGeom prst="rect">
            <a:avLst/>
          </a:prstGeom>
        </p:spPr>
        <p:txBody>
          <a:bodyPr anchorCtr="0" anchor="t" bIns="91425" lIns="91425" spcFirstLastPara="1" rIns="91425" wrap="square" tIns="91425">
            <a:noAutofit/>
          </a:bodyPr>
          <a:lstStyle/>
          <a:p>
            <a:pPr indent="-349250" lvl="0" marL="457200" rtl="0" algn="l">
              <a:spcBef>
                <a:spcPts val="640"/>
              </a:spcBef>
              <a:spcAft>
                <a:spcPts val="0"/>
              </a:spcAft>
              <a:buSzPts val="1900"/>
              <a:buChar char="•"/>
            </a:pPr>
            <a:r>
              <a:rPr lang="en-US" sz="1900" u="sng">
                <a:solidFill>
                  <a:schemeClr val="hlink"/>
                </a:solidFill>
                <a:hlinkClick r:id="rId3"/>
              </a:rPr>
              <a:t>“</a:t>
            </a:r>
            <a:r>
              <a:rPr lang="en-US" sz="1900" u="sng">
                <a:solidFill>
                  <a:schemeClr val="hlink"/>
                </a:solidFill>
                <a:hlinkClick r:id="rId4"/>
              </a:rPr>
              <a:t>Inside the hate factory: how Facebook fuels far-right profit”</a:t>
            </a:r>
            <a:r>
              <a:rPr lang="en-US" sz="1900"/>
              <a:t>, </a:t>
            </a:r>
            <a:r>
              <a:rPr i="1" lang="en-US" sz="1900"/>
              <a:t>The Guardian</a:t>
            </a:r>
            <a:r>
              <a:rPr lang="en-US" sz="1900"/>
              <a:t>, Dec 5, 2019</a:t>
            </a:r>
            <a:endParaRPr sz="1700"/>
          </a:p>
          <a:p>
            <a:pPr indent="0" lvl="0" marL="457200" rtl="0" algn="l">
              <a:spcBef>
                <a:spcPts val="640"/>
              </a:spcBef>
              <a:spcAft>
                <a:spcPts val="0"/>
              </a:spcAft>
              <a:buNone/>
            </a:pPr>
            <a:r>
              <a:t/>
            </a:r>
            <a:endParaRPr sz="1200"/>
          </a:p>
          <a:p>
            <a:pPr indent="-349250" lvl="0" marL="457200" rtl="0" algn="l">
              <a:spcBef>
                <a:spcPts val="640"/>
              </a:spcBef>
              <a:spcAft>
                <a:spcPts val="0"/>
              </a:spcAft>
              <a:buSzPts val="1900"/>
              <a:buChar char="•"/>
            </a:pPr>
            <a:r>
              <a:rPr lang="en-US" sz="1900" u="sng">
                <a:solidFill>
                  <a:schemeClr val="hlink"/>
                </a:solidFill>
                <a:hlinkClick r:id="rId5"/>
              </a:rPr>
              <a:t>“I Found Election Interference And No One Cared”: One US Veteran’s Fight To Protect His Compatriots Online</a:t>
            </a:r>
            <a:r>
              <a:rPr lang="en-US" sz="1900"/>
              <a:t>, </a:t>
            </a:r>
            <a:r>
              <a:rPr i="1" lang="en-US" sz="1900"/>
              <a:t>BuzzFeed News</a:t>
            </a:r>
            <a:r>
              <a:rPr lang="en-US" sz="1900"/>
              <a:t>, Dec 30, 2019</a:t>
            </a:r>
            <a:endParaRPr sz="1700"/>
          </a:p>
          <a:p>
            <a:pPr indent="0" lvl="0" marL="457200" rtl="0" algn="l">
              <a:spcBef>
                <a:spcPts val="640"/>
              </a:spcBef>
              <a:spcAft>
                <a:spcPts val="0"/>
              </a:spcAft>
              <a:buNone/>
            </a:pPr>
            <a:r>
              <a:t/>
            </a:r>
            <a:endParaRPr sz="1200"/>
          </a:p>
          <a:p>
            <a:pPr indent="-349250" lvl="0" marL="457200" rtl="0" algn="l">
              <a:spcBef>
                <a:spcPts val="640"/>
              </a:spcBef>
              <a:spcAft>
                <a:spcPts val="0"/>
              </a:spcAft>
              <a:buSzPts val="1900"/>
              <a:buChar char="•"/>
            </a:pPr>
            <a:r>
              <a:rPr lang="en-US" sz="1900" u="sng">
                <a:solidFill>
                  <a:schemeClr val="hlink"/>
                </a:solidFill>
                <a:hlinkClick r:id="rId6"/>
              </a:rPr>
              <a:t>“</a:t>
            </a:r>
            <a:r>
              <a:rPr lang="en-US" sz="1900" u="sng">
                <a:solidFill>
                  <a:schemeClr val="hlink"/>
                </a:solidFill>
                <a:hlinkClick r:id="rId7"/>
              </a:rPr>
              <a:t>Sanders supporters have weaponized Facebook to spread angry memes about his Democratic rivals”</a:t>
            </a:r>
            <a:r>
              <a:rPr lang="en-US" sz="1900"/>
              <a:t>, </a:t>
            </a:r>
            <a:r>
              <a:rPr i="1" lang="en-US" sz="1900"/>
              <a:t>The Washington Post</a:t>
            </a:r>
            <a:r>
              <a:rPr lang="en-US" sz="1900"/>
              <a:t>, Jan 24, 2020, </a:t>
            </a:r>
            <a:endParaRPr sz="1700"/>
          </a:p>
          <a:p>
            <a:pPr indent="0" lvl="0" marL="457200" rtl="0" algn="l">
              <a:spcBef>
                <a:spcPts val="640"/>
              </a:spcBef>
              <a:spcAft>
                <a:spcPts val="0"/>
              </a:spcAft>
              <a:buNone/>
            </a:pPr>
            <a:r>
              <a:t/>
            </a:r>
            <a:endParaRPr sz="1200"/>
          </a:p>
          <a:p>
            <a:pPr indent="-349250" lvl="0" marL="457200" rtl="0" algn="l">
              <a:spcBef>
                <a:spcPts val="640"/>
              </a:spcBef>
              <a:spcAft>
                <a:spcPts val="0"/>
              </a:spcAft>
              <a:buSzPts val="1900"/>
              <a:buChar char="•"/>
            </a:pPr>
            <a:r>
              <a:rPr lang="en-US" sz="1900" u="sng">
                <a:solidFill>
                  <a:schemeClr val="hlink"/>
                </a:solidFill>
                <a:hlinkClick r:id="rId8"/>
              </a:rPr>
              <a:t>“</a:t>
            </a:r>
            <a:r>
              <a:rPr lang="en-US" sz="1900" u="sng">
                <a:solidFill>
                  <a:schemeClr val="hlink"/>
                </a:solidFill>
                <a:hlinkClick r:id="rId9"/>
              </a:rPr>
              <a:t>How conservatives learned to wield power inside Facebook”</a:t>
            </a:r>
            <a:r>
              <a:rPr lang="en-US" sz="1900"/>
              <a:t>, </a:t>
            </a:r>
            <a:r>
              <a:rPr i="1" lang="en-US" sz="1900"/>
              <a:t>The Washington Post</a:t>
            </a:r>
            <a:r>
              <a:rPr lang="en-US" sz="1900"/>
              <a:t>, </a:t>
            </a:r>
            <a:r>
              <a:rPr lang="en-US" sz="1900"/>
              <a:t>Feb 20, 2020</a:t>
            </a:r>
            <a:endParaRPr sz="1700"/>
          </a:p>
        </p:txBody>
      </p:sp>
      <p:sp>
        <p:nvSpPr>
          <p:cNvPr id="258" name="Google Shape;258;p30"/>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lang="en-US"/>
              <a:t>Manufactured Consensus</a:t>
            </a:r>
            <a:endParaRPr/>
          </a:p>
        </p:txBody>
      </p:sp>
      <p:sp>
        <p:nvSpPr>
          <p:cNvPr id="264" name="Google Shape;264;p3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265" name="Google Shape;265;p31"/>
          <p:cNvSpPr txBox="1"/>
          <p:nvPr/>
        </p:nvSpPr>
        <p:spPr>
          <a:xfrm>
            <a:off x="62425" y="4495875"/>
            <a:ext cx="90816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highlight>
                  <a:srgbClr val="FFFFFF"/>
                </a:highlight>
                <a:latin typeface="Calibri"/>
                <a:ea typeface="Calibri"/>
                <a:cs typeface="Calibri"/>
                <a:sym typeface="Calibri"/>
              </a:rPr>
              <a:t>Woolley and Guilbeault, </a:t>
            </a:r>
            <a:r>
              <a:rPr lang="en-US" u="sng">
                <a:solidFill>
                  <a:schemeClr val="hlink"/>
                </a:solidFill>
                <a:highlight>
                  <a:srgbClr val="FFFFFF"/>
                </a:highlight>
                <a:latin typeface="Calibri"/>
                <a:ea typeface="Calibri"/>
                <a:cs typeface="Calibri"/>
                <a:sym typeface="Calibri"/>
                <a:hlinkClick r:id="rId3"/>
              </a:rPr>
              <a:t>“Computational Propaganda in the United States of America: Manufacturing Consensus Online”</a:t>
            </a:r>
            <a:endParaRPr>
              <a:latin typeface="Calibri"/>
              <a:ea typeface="Calibri"/>
              <a:cs typeface="Calibri"/>
              <a:sym typeface="Calibri"/>
            </a:endParaRPr>
          </a:p>
        </p:txBody>
      </p:sp>
      <p:pic>
        <p:nvPicPr>
          <p:cNvPr id="266" name="Google Shape;266;p31"/>
          <p:cNvPicPr preferRelativeResize="0"/>
          <p:nvPr/>
        </p:nvPicPr>
        <p:blipFill rotWithShape="1">
          <a:blip r:embed="rId4">
            <a:alphaModFix/>
          </a:blip>
          <a:srcRect b="26408" l="11255" r="9593" t="26214"/>
          <a:stretch/>
        </p:blipFill>
        <p:spPr>
          <a:xfrm>
            <a:off x="402900" y="1719869"/>
            <a:ext cx="2567125" cy="1490869"/>
          </a:xfrm>
          <a:prstGeom prst="rect">
            <a:avLst/>
          </a:prstGeom>
          <a:noFill/>
          <a:ln cap="flat" cmpd="sng" w="9525">
            <a:solidFill>
              <a:srgbClr val="000000"/>
            </a:solidFill>
            <a:prstDash val="solid"/>
            <a:round/>
            <a:headEnd len="sm" w="sm" type="none"/>
            <a:tailEnd len="sm" w="sm" type="none"/>
          </a:ln>
        </p:spPr>
      </p:pic>
      <p:sp>
        <p:nvSpPr>
          <p:cNvPr id="267" name="Google Shape;267;p31"/>
          <p:cNvSpPr txBox="1"/>
          <p:nvPr/>
        </p:nvSpPr>
        <p:spPr>
          <a:xfrm>
            <a:off x="340750" y="3271294"/>
            <a:ext cx="31311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I used Google to search for </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“virginia gov cut electricity cable confiscate guns“</a:t>
            </a:r>
            <a:endParaRPr sz="2000">
              <a:latin typeface="Calibri"/>
              <a:ea typeface="Calibri"/>
              <a:cs typeface="Calibri"/>
              <a:sym typeface="Calibri"/>
            </a:endParaRPr>
          </a:p>
        </p:txBody>
      </p:sp>
      <p:pic>
        <p:nvPicPr>
          <p:cNvPr id="268" name="Google Shape;268;p31"/>
          <p:cNvPicPr preferRelativeResize="0"/>
          <p:nvPr/>
        </p:nvPicPr>
        <p:blipFill rotWithShape="1">
          <a:blip r:embed="rId5">
            <a:alphaModFix/>
          </a:blip>
          <a:srcRect b="0" l="12259" r="10585" t="0"/>
          <a:stretch/>
        </p:blipFill>
        <p:spPr>
          <a:xfrm>
            <a:off x="3463101" y="1369913"/>
            <a:ext cx="2425813" cy="3049762"/>
          </a:xfrm>
          <a:prstGeom prst="rect">
            <a:avLst/>
          </a:prstGeom>
          <a:noFill/>
          <a:ln cap="flat" cmpd="sng" w="9525">
            <a:solidFill>
              <a:srgbClr val="000000"/>
            </a:solidFill>
            <a:prstDash val="solid"/>
            <a:round/>
            <a:headEnd len="sm" w="sm" type="none"/>
            <a:tailEnd len="sm" w="sm" type="none"/>
          </a:ln>
        </p:spPr>
      </p:pic>
      <p:sp>
        <p:nvSpPr>
          <p:cNvPr id="269" name="Google Shape;269;p31"/>
          <p:cNvSpPr txBox="1"/>
          <p:nvPr/>
        </p:nvSpPr>
        <p:spPr>
          <a:xfrm>
            <a:off x="6005050" y="1622925"/>
            <a:ext cx="3055500" cy="14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The only result on the 1st page that doesn’t echo the hoax </a:t>
            </a:r>
            <a:r>
              <a:rPr lang="en-US" sz="2000">
                <a:latin typeface="Calibri"/>
                <a:ea typeface="Calibri"/>
                <a:cs typeface="Calibri"/>
                <a:sym typeface="Calibri"/>
              </a:rPr>
              <a:t>is a </a:t>
            </a:r>
            <a:r>
              <a:rPr lang="en-US" sz="2000" u="sng">
                <a:solidFill>
                  <a:schemeClr val="hlink"/>
                </a:solidFill>
                <a:latin typeface="Calibri"/>
                <a:ea typeface="Calibri"/>
                <a:cs typeface="Calibri"/>
                <a:sym typeface="Calibri"/>
                <a:hlinkClick r:id="rId6"/>
              </a:rPr>
              <a:t>MediaMatters article</a:t>
            </a:r>
            <a:r>
              <a:rPr lang="en-US" sz="2000">
                <a:latin typeface="Calibri"/>
                <a:ea typeface="Calibri"/>
                <a:cs typeface="Calibri"/>
                <a:sym typeface="Calibri"/>
              </a:rPr>
              <a:t> refuting the hoax.</a:t>
            </a:r>
            <a:endParaRPr sz="2000">
              <a:latin typeface="Calibri"/>
              <a:ea typeface="Calibri"/>
              <a:cs typeface="Calibri"/>
              <a:sym typeface="Calibri"/>
            </a:endParaRPr>
          </a:p>
        </p:txBody>
      </p:sp>
      <p:sp>
        <p:nvSpPr>
          <p:cNvPr id="270" name="Google Shape;270;p31"/>
          <p:cNvSpPr txBox="1"/>
          <p:nvPr/>
        </p:nvSpPr>
        <p:spPr>
          <a:xfrm>
            <a:off x="62425" y="954056"/>
            <a:ext cx="41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On Dec 20, 2019, I saw this meme from a friend in Arkansas on Facebook.</a:t>
            </a:r>
            <a:endParaRPr sz="18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What is Disinformation?</a:t>
            </a:r>
            <a:endParaRPr/>
          </a:p>
        </p:txBody>
      </p:sp>
      <p:sp>
        <p:nvSpPr>
          <p:cNvPr id="95" name="Google Shape;95;p14"/>
          <p:cNvSpPr txBox="1"/>
          <p:nvPr>
            <p:ph idx="1" type="body"/>
          </p:nvPr>
        </p:nvSpPr>
        <p:spPr>
          <a:xfrm>
            <a:off x="457200" y="1063375"/>
            <a:ext cx="6194700" cy="3375000"/>
          </a:xfrm>
          <a:prstGeom prst="rect">
            <a:avLst/>
          </a:prstGeom>
        </p:spPr>
        <p:txBody>
          <a:bodyPr anchorCtr="0" anchor="t" bIns="91425" lIns="91425" spcFirstLastPara="1" rIns="91425" wrap="square" tIns="91425">
            <a:noAutofit/>
          </a:bodyPr>
          <a:lstStyle/>
          <a:p>
            <a:pPr indent="-400050" lvl="0" marL="457200" rtl="0" algn="l">
              <a:spcBef>
                <a:spcPts val="640"/>
              </a:spcBef>
              <a:spcAft>
                <a:spcPts val="0"/>
              </a:spcAft>
              <a:buSzPts val="2700"/>
              <a:buChar char="•"/>
            </a:pPr>
            <a:r>
              <a:rPr i="1" lang="en-US" sz="2700"/>
              <a:t>Disinformation</a:t>
            </a:r>
            <a:r>
              <a:rPr lang="en-US" sz="2700"/>
              <a:t>: Information that is false and deliberately created to harm a person, social group, organisation or country</a:t>
            </a:r>
            <a:endParaRPr sz="2700"/>
          </a:p>
          <a:p>
            <a:pPr indent="0" lvl="0" marL="457200" rtl="0" algn="l">
              <a:spcBef>
                <a:spcPts val="640"/>
              </a:spcBef>
              <a:spcAft>
                <a:spcPts val="0"/>
              </a:spcAft>
              <a:buNone/>
            </a:pPr>
            <a:r>
              <a:t/>
            </a:r>
            <a:endParaRPr sz="700"/>
          </a:p>
          <a:p>
            <a:pPr indent="-400050" lvl="0" marL="457200" rtl="0" algn="l">
              <a:spcBef>
                <a:spcPts val="640"/>
              </a:spcBef>
              <a:spcAft>
                <a:spcPts val="0"/>
              </a:spcAft>
              <a:buSzPts val="2700"/>
              <a:buChar char="•"/>
            </a:pPr>
            <a:r>
              <a:rPr i="1" lang="en-US" sz="2700"/>
              <a:t>Misinformation</a:t>
            </a:r>
            <a:r>
              <a:rPr lang="en-US" sz="2700"/>
              <a:t>: Information that is false but not created with the intention of causing harm</a:t>
            </a:r>
            <a:endParaRPr sz="2700"/>
          </a:p>
        </p:txBody>
      </p:sp>
      <p:sp>
        <p:nvSpPr>
          <p:cNvPr id="96" name="Google Shape;96;p14"/>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97" name="Google Shape;97;p14"/>
          <p:cNvSpPr txBox="1"/>
          <p:nvPr/>
        </p:nvSpPr>
        <p:spPr>
          <a:xfrm>
            <a:off x="45300" y="4345875"/>
            <a:ext cx="86415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Cherilyn </a:t>
            </a:r>
            <a:r>
              <a:rPr lang="en-US">
                <a:latin typeface="Calibri"/>
                <a:ea typeface="Calibri"/>
                <a:cs typeface="Calibri"/>
                <a:sym typeface="Calibri"/>
              </a:rPr>
              <a:t>Ireton and Julie Posetti, </a:t>
            </a:r>
            <a:r>
              <a:rPr i="1" lang="en-US" u="sng">
                <a:solidFill>
                  <a:schemeClr val="hlink"/>
                </a:solidFill>
                <a:latin typeface="Calibri"/>
                <a:ea typeface="Calibri"/>
                <a:cs typeface="Calibri"/>
                <a:sym typeface="Calibri"/>
                <a:hlinkClick r:id="rId3"/>
              </a:rPr>
              <a:t>Journalism, 'Fake News' and Disinformation: A Handbook for Journalism Education and Training</a:t>
            </a:r>
            <a:r>
              <a:rPr lang="en-US">
                <a:latin typeface="Calibri"/>
                <a:ea typeface="Calibri"/>
                <a:cs typeface="Calibri"/>
                <a:sym typeface="Calibri"/>
              </a:rPr>
              <a:t>, UNESCO, 2018</a:t>
            </a:r>
            <a:endParaRPr>
              <a:latin typeface="Calibri"/>
              <a:ea typeface="Calibri"/>
              <a:cs typeface="Calibri"/>
              <a:sym typeface="Calibri"/>
            </a:endParaRPr>
          </a:p>
        </p:txBody>
      </p:sp>
      <p:pic>
        <p:nvPicPr>
          <p:cNvPr id="98" name="Google Shape;98;p14"/>
          <p:cNvPicPr preferRelativeResize="0"/>
          <p:nvPr/>
        </p:nvPicPr>
        <p:blipFill>
          <a:blip r:embed="rId4">
            <a:alphaModFix/>
          </a:blip>
          <a:stretch>
            <a:fillRect/>
          </a:stretch>
        </p:blipFill>
        <p:spPr>
          <a:xfrm>
            <a:off x="6796825" y="1579971"/>
            <a:ext cx="1644150" cy="2372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181750" y="205969"/>
            <a:ext cx="88788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t>“Firehose of Falsehood”</a:t>
            </a:r>
            <a:endParaRPr sz="4200"/>
          </a:p>
        </p:txBody>
      </p:sp>
      <p:sp>
        <p:nvSpPr>
          <p:cNvPr id="277" name="Google Shape;277;p3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278" name="Google Shape;278;p32"/>
          <p:cNvPicPr preferRelativeResize="0"/>
          <p:nvPr/>
        </p:nvPicPr>
        <p:blipFill rotWithShape="1">
          <a:blip r:embed="rId3">
            <a:alphaModFix/>
          </a:blip>
          <a:srcRect b="3888" l="4597" r="5780" t="4620"/>
          <a:stretch/>
        </p:blipFill>
        <p:spPr>
          <a:xfrm>
            <a:off x="2089326" y="1020619"/>
            <a:ext cx="4965349" cy="3301162"/>
          </a:xfrm>
          <a:prstGeom prst="rect">
            <a:avLst/>
          </a:prstGeom>
          <a:noFill/>
          <a:ln cap="flat" cmpd="sng" w="9525">
            <a:solidFill>
              <a:srgbClr val="000000"/>
            </a:solidFill>
            <a:prstDash val="solid"/>
            <a:round/>
            <a:headEnd len="sm" w="sm" type="none"/>
            <a:tailEnd len="sm" w="sm" type="none"/>
          </a:ln>
        </p:spPr>
      </p:pic>
      <p:sp>
        <p:nvSpPr>
          <p:cNvPr id="279" name="Google Shape;279;p32"/>
          <p:cNvSpPr txBox="1"/>
          <p:nvPr/>
        </p:nvSpPr>
        <p:spPr>
          <a:xfrm>
            <a:off x="0" y="4318250"/>
            <a:ext cx="84624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Paul and Matthews, </a:t>
            </a:r>
            <a:r>
              <a:rPr lang="en-US" u="sng">
                <a:solidFill>
                  <a:schemeClr val="hlink"/>
                </a:solidFill>
                <a:latin typeface="Calibri"/>
                <a:ea typeface="Calibri"/>
                <a:cs typeface="Calibri"/>
                <a:sym typeface="Calibri"/>
                <a:hlinkClick r:id="rId4"/>
              </a:rPr>
              <a:t>“The Russian ‘Firehose of Falsehood’ Propaganda Model: Why It Might Work and Options to Counter It”,</a:t>
            </a:r>
            <a:r>
              <a:rPr lang="en-US">
                <a:latin typeface="Calibri"/>
                <a:ea typeface="Calibri"/>
                <a:cs typeface="Calibri"/>
                <a:sym typeface="Calibri"/>
              </a:rPr>
              <a:t> The Rand Corporation, 2016</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Multichannel</a:t>
            </a:r>
            <a:endParaRPr/>
          </a:p>
        </p:txBody>
      </p:sp>
      <p:sp>
        <p:nvSpPr>
          <p:cNvPr id="286" name="Google Shape;286;p3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287" name="Google Shape;287;p33"/>
          <p:cNvPicPr preferRelativeResize="0"/>
          <p:nvPr/>
        </p:nvPicPr>
        <p:blipFill rotWithShape="1">
          <a:blip r:embed="rId3">
            <a:alphaModFix/>
          </a:blip>
          <a:srcRect b="50663" l="0" r="0" t="0"/>
          <a:stretch/>
        </p:blipFill>
        <p:spPr>
          <a:xfrm>
            <a:off x="2102575" y="961965"/>
            <a:ext cx="3990401" cy="1945763"/>
          </a:xfrm>
          <a:prstGeom prst="rect">
            <a:avLst/>
          </a:prstGeom>
          <a:noFill/>
          <a:ln cap="flat" cmpd="sng" w="9525">
            <a:solidFill>
              <a:srgbClr val="000000"/>
            </a:solidFill>
            <a:prstDash val="solid"/>
            <a:round/>
            <a:headEnd len="sm" w="sm" type="none"/>
            <a:tailEnd len="sm" w="sm" type="none"/>
          </a:ln>
        </p:spPr>
      </p:pic>
      <p:sp>
        <p:nvSpPr>
          <p:cNvPr id="288" name="Google Shape;288;p33"/>
          <p:cNvSpPr txBox="1"/>
          <p:nvPr/>
        </p:nvSpPr>
        <p:spPr>
          <a:xfrm>
            <a:off x="83400" y="4323150"/>
            <a:ext cx="90606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Calibri"/>
                <a:ea typeface="Calibri"/>
                <a:cs typeface="Calibri"/>
                <a:sym typeface="Calibri"/>
              </a:rPr>
              <a:t>Wilson and Starbird, </a:t>
            </a:r>
            <a:r>
              <a:rPr lang="en-US" sz="1300" u="sng">
                <a:solidFill>
                  <a:schemeClr val="hlink"/>
                </a:solidFill>
                <a:latin typeface="Calibri"/>
                <a:ea typeface="Calibri"/>
                <a:cs typeface="Calibri"/>
                <a:sym typeface="Calibri"/>
                <a:hlinkClick r:id="rId4"/>
              </a:rPr>
              <a:t>“Cross-platform disinformation campaigns: lessons learned and next steps”</a:t>
            </a:r>
            <a:r>
              <a:rPr lang="en-US" sz="1300">
                <a:latin typeface="Calibri"/>
                <a:ea typeface="Calibri"/>
                <a:cs typeface="Calibri"/>
                <a:sym typeface="Calibri"/>
              </a:rPr>
              <a:t>, Harvard Misinformation Review, Jan 14, 2020</a:t>
            </a:r>
            <a:endParaRPr sz="1200">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p:txBody>
      </p:sp>
      <p:pic>
        <p:nvPicPr>
          <p:cNvPr id="289" name="Google Shape;289;p33"/>
          <p:cNvPicPr preferRelativeResize="0"/>
          <p:nvPr/>
        </p:nvPicPr>
        <p:blipFill>
          <a:blip r:embed="rId5">
            <a:alphaModFix/>
          </a:blip>
          <a:stretch>
            <a:fillRect/>
          </a:stretch>
        </p:blipFill>
        <p:spPr>
          <a:xfrm>
            <a:off x="1613325" y="3034903"/>
            <a:ext cx="6000750" cy="1364456"/>
          </a:xfrm>
          <a:prstGeom prst="rect">
            <a:avLst/>
          </a:prstGeom>
          <a:noFill/>
          <a:ln>
            <a:noFill/>
          </a:ln>
        </p:spPr>
      </p:pic>
      <p:sp>
        <p:nvSpPr>
          <p:cNvPr id="290" name="Google Shape;290;p33"/>
          <p:cNvSpPr txBox="1"/>
          <p:nvPr/>
        </p:nvSpPr>
        <p:spPr>
          <a:xfrm>
            <a:off x="1144200" y="3838181"/>
            <a:ext cx="529200" cy="229800"/>
          </a:xfrm>
          <a:prstGeom prst="rect">
            <a:avLst/>
          </a:prstGeom>
          <a:solidFill>
            <a:srgbClr val="0000FF"/>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a:solidFill>
                  <a:srgbClr val="FFFFFF"/>
                </a:solidFill>
                <a:latin typeface="Calibri"/>
                <a:ea typeface="Calibri"/>
                <a:cs typeface="Calibri"/>
                <a:sym typeface="Calibri"/>
              </a:rPr>
              <a:t>Pro</a:t>
            </a:r>
            <a:endParaRPr>
              <a:solidFill>
                <a:srgbClr val="FFFFFF"/>
              </a:solidFill>
              <a:latin typeface="Calibri"/>
              <a:ea typeface="Calibri"/>
              <a:cs typeface="Calibri"/>
              <a:sym typeface="Calibri"/>
            </a:endParaRPr>
          </a:p>
        </p:txBody>
      </p:sp>
      <p:sp>
        <p:nvSpPr>
          <p:cNvPr id="291" name="Google Shape;291;p33"/>
          <p:cNvSpPr txBox="1"/>
          <p:nvPr/>
        </p:nvSpPr>
        <p:spPr>
          <a:xfrm>
            <a:off x="1143000" y="4068131"/>
            <a:ext cx="529200" cy="229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a:solidFill>
                  <a:srgbClr val="FFFFFF"/>
                </a:solidFill>
                <a:latin typeface="Calibri"/>
                <a:ea typeface="Calibri"/>
                <a:cs typeface="Calibri"/>
                <a:sym typeface="Calibri"/>
              </a:rPr>
              <a:t>Anti</a:t>
            </a:r>
            <a:endParaRPr>
              <a:solidFill>
                <a:srgbClr val="FFFFFF"/>
              </a:solidFill>
              <a:latin typeface="Calibri"/>
              <a:ea typeface="Calibri"/>
              <a:cs typeface="Calibri"/>
              <a:sym typeface="Calibri"/>
            </a:endParaRPr>
          </a:p>
        </p:txBody>
      </p:sp>
      <p:sp>
        <p:nvSpPr>
          <p:cNvPr id="292" name="Google Shape;292;p33"/>
          <p:cNvSpPr/>
          <p:nvPr/>
        </p:nvSpPr>
        <p:spPr>
          <a:xfrm>
            <a:off x="4447725" y="3088750"/>
            <a:ext cx="3088800" cy="12075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txBox="1"/>
          <p:nvPr/>
        </p:nvSpPr>
        <p:spPr>
          <a:xfrm>
            <a:off x="6089975" y="1407288"/>
            <a:ext cx="2858700" cy="12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u="sng">
                <a:solidFill>
                  <a:schemeClr val="hlink"/>
                </a:solidFill>
                <a:latin typeface="Calibri"/>
                <a:ea typeface="Calibri"/>
                <a:cs typeface="Calibri"/>
                <a:sym typeface="Calibri"/>
                <a:hlinkClick r:id="rId6"/>
              </a:rPr>
              <a:t>Kate Starbird on Twitter: "New paper in the Harvard Misinformation Review w/ co-author Tom Wilson looking at how (dis)information campaigns work across platforms</a:t>
            </a:r>
            <a:r>
              <a:rPr lang="en-US" sz="1300">
                <a:solidFill>
                  <a:schemeClr val="dk1"/>
                </a:solidFill>
                <a:latin typeface="Calibri"/>
                <a:ea typeface="Calibri"/>
                <a:cs typeface="Calibri"/>
                <a:sym typeface="Calibri"/>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181750" y="205969"/>
            <a:ext cx="88788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t>“Firehose of Falsehood”</a:t>
            </a:r>
            <a:endParaRPr sz="4200"/>
          </a:p>
        </p:txBody>
      </p:sp>
      <p:sp>
        <p:nvSpPr>
          <p:cNvPr id="300" name="Google Shape;300;p34"/>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301" name="Google Shape;301;p34"/>
          <p:cNvPicPr preferRelativeResize="0"/>
          <p:nvPr/>
        </p:nvPicPr>
        <p:blipFill rotWithShape="1">
          <a:blip r:embed="rId3">
            <a:alphaModFix/>
          </a:blip>
          <a:srcRect b="3888" l="4597" r="5780" t="4620"/>
          <a:stretch/>
        </p:blipFill>
        <p:spPr>
          <a:xfrm>
            <a:off x="2089326" y="1020619"/>
            <a:ext cx="4965349" cy="3301162"/>
          </a:xfrm>
          <a:prstGeom prst="rect">
            <a:avLst/>
          </a:prstGeom>
          <a:noFill/>
          <a:ln cap="flat" cmpd="sng" w="9525">
            <a:solidFill>
              <a:srgbClr val="000000"/>
            </a:solidFill>
            <a:prstDash val="solid"/>
            <a:round/>
            <a:headEnd len="sm" w="sm" type="none"/>
            <a:tailEnd len="sm" w="sm" type="none"/>
          </a:ln>
        </p:spPr>
      </p:pic>
      <p:sp>
        <p:nvSpPr>
          <p:cNvPr id="302" name="Google Shape;302;p34"/>
          <p:cNvSpPr txBox="1"/>
          <p:nvPr/>
        </p:nvSpPr>
        <p:spPr>
          <a:xfrm>
            <a:off x="0" y="4318250"/>
            <a:ext cx="84624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Paul and Matthews, </a:t>
            </a:r>
            <a:r>
              <a:rPr lang="en-US" u="sng">
                <a:solidFill>
                  <a:schemeClr val="hlink"/>
                </a:solidFill>
                <a:latin typeface="Calibri"/>
                <a:ea typeface="Calibri"/>
                <a:cs typeface="Calibri"/>
                <a:sym typeface="Calibri"/>
                <a:hlinkClick r:id="rId4"/>
              </a:rPr>
              <a:t>“The Russian ‘Firehose of Falsehood’ Propaganda Model: Why It Might Work and Options to Counter It”,</a:t>
            </a:r>
            <a:r>
              <a:rPr lang="en-US">
                <a:latin typeface="Calibri"/>
                <a:ea typeface="Calibri"/>
                <a:cs typeface="Calibri"/>
                <a:sym typeface="Calibri"/>
              </a:rPr>
              <a:t> The Rand Corporation, 2016</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200"/>
              <a:t>Combatting the “Firehose of Falsehood”</a:t>
            </a:r>
            <a:endParaRPr sz="4200"/>
          </a:p>
        </p:txBody>
      </p:sp>
      <p:sp>
        <p:nvSpPr>
          <p:cNvPr id="309" name="Google Shape;309;p35"/>
          <p:cNvSpPr txBox="1"/>
          <p:nvPr>
            <p:ph idx="1" type="body"/>
          </p:nvPr>
        </p:nvSpPr>
        <p:spPr>
          <a:xfrm>
            <a:off x="457200" y="1200150"/>
            <a:ext cx="8229600" cy="3231600"/>
          </a:xfrm>
          <a:prstGeom prst="rect">
            <a:avLst/>
          </a:prstGeom>
        </p:spPr>
        <p:txBody>
          <a:bodyPr anchorCtr="0" anchor="t" bIns="91425" lIns="91425" spcFirstLastPara="1" rIns="91425" wrap="square" tIns="91425">
            <a:noAutofit/>
          </a:bodyPr>
          <a:lstStyle/>
          <a:p>
            <a:pPr indent="-368300" lvl="0" marL="457200" rtl="0" algn="l">
              <a:spcBef>
                <a:spcPts val="640"/>
              </a:spcBef>
              <a:spcAft>
                <a:spcPts val="0"/>
              </a:spcAft>
              <a:buSzPts val="2200"/>
              <a:buChar char="•"/>
            </a:pPr>
            <a:r>
              <a:rPr lang="en-US" sz="2200"/>
              <a:t>Don't expect to counter the firehose of falsehood with the squirt gun of truth (!!)</a:t>
            </a:r>
            <a:endParaRPr sz="2200"/>
          </a:p>
          <a:p>
            <a:pPr indent="-368300" lvl="0" marL="457200" rtl="0" algn="l">
              <a:spcBef>
                <a:spcPts val="0"/>
              </a:spcBef>
              <a:spcAft>
                <a:spcPts val="0"/>
              </a:spcAft>
              <a:buSzPts val="2200"/>
              <a:buChar char="•"/>
            </a:pPr>
            <a:r>
              <a:rPr lang="en-US" sz="2200"/>
              <a:t>Find ways to help put raincoats on those at whom the firehose of falsehood is being directed</a:t>
            </a:r>
            <a:endParaRPr sz="2200"/>
          </a:p>
          <a:p>
            <a:pPr indent="-368300" lvl="0" marL="457200" rtl="0" algn="l">
              <a:spcBef>
                <a:spcPts val="0"/>
              </a:spcBef>
              <a:spcAft>
                <a:spcPts val="0"/>
              </a:spcAft>
              <a:buSzPts val="2200"/>
              <a:buChar char="•"/>
            </a:pPr>
            <a:r>
              <a:rPr lang="en-US" sz="2200"/>
              <a:t>Don't direct your flow of information directly back at the firehose of falsehood</a:t>
            </a:r>
            <a:endParaRPr sz="2200"/>
          </a:p>
          <a:p>
            <a:pPr indent="-368300" lvl="0" marL="457200" rtl="0" algn="l">
              <a:spcBef>
                <a:spcPts val="0"/>
              </a:spcBef>
              <a:spcAft>
                <a:spcPts val="0"/>
              </a:spcAft>
              <a:buSzPts val="2200"/>
              <a:buChar char="•"/>
            </a:pPr>
            <a:r>
              <a:rPr lang="en-US" sz="2200"/>
              <a:t>Increase the flow of persuasive information and start to compete</a:t>
            </a:r>
            <a:endParaRPr sz="2200"/>
          </a:p>
          <a:p>
            <a:pPr indent="-368300" lvl="0" marL="457200" rtl="0" algn="l">
              <a:spcBef>
                <a:spcPts val="0"/>
              </a:spcBef>
              <a:spcAft>
                <a:spcPts val="0"/>
              </a:spcAft>
              <a:buSzPts val="2200"/>
              <a:buChar char="•"/>
            </a:pPr>
            <a:r>
              <a:rPr lang="en-US" sz="2200"/>
              <a:t>Turn off (or turn down) the flow</a:t>
            </a:r>
            <a:endParaRPr sz="2200"/>
          </a:p>
        </p:txBody>
      </p:sp>
      <p:sp>
        <p:nvSpPr>
          <p:cNvPr id="310" name="Google Shape;310;p3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11" name="Google Shape;311;p35"/>
          <p:cNvSpPr txBox="1"/>
          <p:nvPr/>
        </p:nvSpPr>
        <p:spPr>
          <a:xfrm>
            <a:off x="0" y="4318250"/>
            <a:ext cx="8462400" cy="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Paul and Matthews, </a:t>
            </a:r>
            <a:r>
              <a:rPr lang="en-US" u="sng">
                <a:solidFill>
                  <a:schemeClr val="hlink"/>
                </a:solidFill>
                <a:latin typeface="Calibri"/>
                <a:ea typeface="Calibri"/>
                <a:cs typeface="Calibri"/>
                <a:sym typeface="Calibri"/>
                <a:hlinkClick r:id="rId3"/>
              </a:rPr>
              <a:t>“The Russian ‘Firehose of Falsehood’ Propaganda Model: Why It Might Work and Options to Counter It”,</a:t>
            </a:r>
            <a:r>
              <a:rPr lang="en-US">
                <a:latin typeface="Calibri"/>
                <a:ea typeface="Calibri"/>
                <a:cs typeface="Calibri"/>
                <a:sym typeface="Calibri"/>
              </a:rPr>
              <a:t> The Rand Corporation, 2016</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Russian Propaganda and Health Disinformation</a:t>
            </a:r>
            <a:endParaRPr/>
          </a:p>
        </p:txBody>
      </p:sp>
      <p:sp>
        <p:nvSpPr>
          <p:cNvPr id="318" name="Google Shape;318;p3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319" name="Google Shape;319;p36"/>
          <p:cNvPicPr preferRelativeResize="0"/>
          <p:nvPr/>
        </p:nvPicPr>
        <p:blipFill>
          <a:blip r:embed="rId3">
            <a:alphaModFix/>
          </a:blip>
          <a:stretch>
            <a:fillRect/>
          </a:stretch>
        </p:blipFill>
        <p:spPr>
          <a:xfrm>
            <a:off x="296925" y="1350284"/>
            <a:ext cx="3326014" cy="3195084"/>
          </a:xfrm>
          <a:prstGeom prst="rect">
            <a:avLst/>
          </a:prstGeom>
          <a:noFill/>
          <a:ln cap="flat" cmpd="sng" w="9525">
            <a:solidFill>
              <a:srgbClr val="000000"/>
            </a:solidFill>
            <a:prstDash val="solid"/>
            <a:round/>
            <a:headEnd len="sm" w="sm" type="none"/>
            <a:tailEnd len="sm" w="sm" type="none"/>
          </a:ln>
        </p:spPr>
      </p:pic>
      <p:sp>
        <p:nvSpPr>
          <p:cNvPr id="320" name="Google Shape;320;p36"/>
          <p:cNvSpPr txBox="1"/>
          <p:nvPr/>
        </p:nvSpPr>
        <p:spPr>
          <a:xfrm>
            <a:off x="0" y="4545375"/>
            <a:ext cx="9144000" cy="32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“Putin’s Long War Against American Science”</a:t>
            </a:r>
            <a:r>
              <a:rPr lang="en-US">
                <a:latin typeface="Calibri"/>
                <a:ea typeface="Calibri"/>
                <a:cs typeface="Calibri"/>
                <a:sym typeface="Calibri"/>
              </a:rPr>
              <a:t>,  </a:t>
            </a:r>
            <a:r>
              <a:rPr i="1" lang="en-US">
                <a:latin typeface="Calibri"/>
                <a:ea typeface="Calibri"/>
                <a:cs typeface="Calibri"/>
                <a:sym typeface="Calibri"/>
              </a:rPr>
              <a:t>NY Times</a:t>
            </a:r>
            <a:r>
              <a:rPr lang="en-US">
                <a:latin typeface="Calibri"/>
                <a:ea typeface="Calibri"/>
                <a:cs typeface="Calibri"/>
                <a:sym typeface="Calibri"/>
              </a:rPr>
              <a:t>, Apr 13, 2020</a:t>
            </a:r>
            <a:endParaRPr>
              <a:latin typeface="Calibri"/>
              <a:ea typeface="Calibri"/>
              <a:cs typeface="Calibri"/>
              <a:sym typeface="Calibri"/>
            </a:endParaRPr>
          </a:p>
        </p:txBody>
      </p:sp>
      <p:pic>
        <p:nvPicPr>
          <p:cNvPr id="321" name="Google Shape;321;p36"/>
          <p:cNvPicPr preferRelativeResize="0"/>
          <p:nvPr/>
        </p:nvPicPr>
        <p:blipFill>
          <a:blip r:embed="rId5">
            <a:alphaModFix/>
          </a:blip>
          <a:stretch>
            <a:fillRect/>
          </a:stretch>
        </p:blipFill>
        <p:spPr>
          <a:xfrm>
            <a:off x="4707625" y="1448781"/>
            <a:ext cx="3264694" cy="1102457"/>
          </a:xfrm>
          <a:prstGeom prst="rect">
            <a:avLst/>
          </a:prstGeom>
          <a:noFill/>
          <a:ln cap="flat" cmpd="sng" w="9525">
            <a:solidFill>
              <a:srgbClr val="000000"/>
            </a:solidFill>
            <a:prstDash val="solid"/>
            <a:round/>
            <a:headEnd len="sm" w="sm" type="none"/>
            <a:tailEnd len="sm" w="sm" type="none"/>
          </a:ln>
        </p:spPr>
      </p:pic>
      <p:pic>
        <p:nvPicPr>
          <p:cNvPr id="322" name="Google Shape;322;p36"/>
          <p:cNvPicPr preferRelativeResize="0"/>
          <p:nvPr/>
        </p:nvPicPr>
        <p:blipFill>
          <a:blip r:embed="rId6">
            <a:alphaModFix/>
          </a:blip>
          <a:stretch>
            <a:fillRect/>
          </a:stretch>
        </p:blipFill>
        <p:spPr>
          <a:xfrm>
            <a:off x="4707613" y="2794172"/>
            <a:ext cx="3264694" cy="735806"/>
          </a:xfrm>
          <a:prstGeom prst="rect">
            <a:avLst/>
          </a:prstGeom>
          <a:noFill/>
          <a:ln cap="flat" cmpd="sng" w="9525">
            <a:solidFill>
              <a:srgbClr val="000000"/>
            </a:solidFill>
            <a:prstDash val="solid"/>
            <a:round/>
            <a:headEnd len="sm" w="sm" type="none"/>
            <a:tailEnd len="sm" w="sm" type="none"/>
          </a:ln>
        </p:spPr>
      </p:pic>
      <p:sp>
        <p:nvSpPr>
          <p:cNvPr id="323" name="Google Shape;323;p36"/>
          <p:cNvSpPr txBox="1"/>
          <p:nvPr/>
        </p:nvSpPr>
        <p:spPr>
          <a:xfrm>
            <a:off x="4966450" y="3757375"/>
            <a:ext cx="3866700" cy="6036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7"/>
              </a:rPr>
              <a:t>"How Russia’s Troll Farm Is Changing Tactics Before the Fall Election"</a:t>
            </a:r>
            <a:r>
              <a:rPr lang="en-US">
                <a:latin typeface="Calibri"/>
                <a:ea typeface="Calibri"/>
                <a:cs typeface="Calibri"/>
                <a:sym typeface="Calibri"/>
              </a:rPr>
              <a:t>, </a:t>
            </a:r>
            <a:r>
              <a:rPr i="1" lang="en-US">
                <a:latin typeface="Calibri"/>
                <a:ea typeface="Calibri"/>
                <a:cs typeface="Calibri"/>
                <a:sym typeface="Calibri"/>
              </a:rPr>
              <a:t>NY Times</a:t>
            </a:r>
            <a:r>
              <a:rPr lang="en-US">
                <a:latin typeface="Calibri"/>
                <a:ea typeface="Calibri"/>
                <a:cs typeface="Calibri"/>
                <a:sym typeface="Calibri"/>
              </a:rPr>
              <a:t>, </a:t>
            </a:r>
            <a:r>
              <a:rPr lang="en-US">
                <a:latin typeface="Calibri"/>
                <a:ea typeface="Calibri"/>
                <a:cs typeface="Calibri"/>
                <a:sym typeface="Calibri"/>
              </a:rPr>
              <a:t>Mar 29, 2020</a:t>
            </a:r>
            <a:endParaRPr sz="13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Health Disinformation</a:t>
            </a:r>
            <a:endParaRPr/>
          </a:p>
        </p:txBody>
      </p:sp>
      <p:sp>
        <p:nvSpPr>
          <p:cNvPr id="330" name="Google Shape;330;p37"/>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31" name="Google Shape;331;p37"/>
          <p:cNvSpPr txBox="1"/>
          <p:nvPr/>
        </p:nvSpPr>
        <p:spPr>
          <a:xfrm>
            <a:off x="0" y="4437399"/>
            <a:ext cx="89469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“Firehosing: the systemic strategy that anti-vaxxers are using to spread misinformation”</a:t>
            </a:r>
            <a:r>
              <a:rPr lang="en-US">
                <a:latin typeface="Calibri"/>
                <a:ea typeface="Calibri"/>
                <a:cs typeface="Calibri"/>
                <a:sym typeface="Calibri"/>
              </a:rPr>
              <a:t>, </a:t>
            </a:r>
            <a:r>
              <a:rPr i="1" lang="en-US">
                <a:latin typeface="Calibri"/>
                <a:ea typeface="Calibri"/>
                <a:cs typeface="Calibri"/>
                <a:sym typeface="Calibri"/>
              </a:rPr>
              <a:t>The Guardian</a:t>
            </a:r>
            <a:r>
              <a:rPr lang="en-US">
                <a:latin typeface="Calibri"/>
                <a:ea typeface="Calibri"/>
                <a:cs typeface="Calibri"/>
                <a:sym typeface="Calibri"/>
              </a:rPr>
              <a:t>, Nov 2019, </a:t>
            </a:r>
            <a:endParaRPr>
              <a:latin typeface="Calibri"/>
              <a:ea typeface="Calibri"/>
              <a:cs typeface="Calibri"/>
              <a:sym typeface="Calibri"/>
            </a:endParaRPr>
          </a:p>
        </p:txBody>
      </p:sp>
      <p:sp>
        <p:nvSpPr>
          <p:cNvPr id="332" name="Google Shape;332;p37"/>
          <p:cNvSpPr txBox="1"/>
          <p:nvPr/>
        </p:nvSpPr>
        <p:spPr>
          <a:xfrm>
            <a:off x="0" y="4076006"/>
            <a:ext cx="87498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“Social media hosted a lot of fake health news this year. Here's what went most viral.”</a:t>
            </a:r>
            <a:r>
              <a:rPr lang="en-US">
                <a:latin typeface="Calibri"/>
                <a:ea typeface="Calibri"/>
                <a:cs typeface="Calibri"/>
                <a:sym typeface="Calibri"/>
              </a:rPr>
              <a:t>, NBC News, Dec 29, 2019</a:t>
            </a:r>
            <a:endParaRPr>
              <a:latin typeface="Calibri"/>
              <a:ea typeface="Calibri"/>
              <a:cs typeface="Calibri"/>
              <a:sym typeface="Calibri"/>
            </a:endParaRPr>
          </a:p>
        </p:txBody>
      </p:sp>
      <p:pic>
        <p:nvPicPr>
          <p:cNvPr id="333" name="Google Shape;333;p37"/>
          <p:cNvPicPr preferRelativeResize="0"/>
          <p:nvPr/>
        </p:nvPicPr>
        <p:blipFill>
          <a:blip r:embed="rId5">
            <a:alphaModFix/>
          </a:blip>
          <a:stretch>
            <a:fillRect/>
          </a:stretch>
        </p:blipFill>
        <p:spPr>
          <a:xfrm>
            <a:off x="2403738" y="990844"/>
            <a:ext cx="4139436" cy="300896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Conspiracy</a:t>
            </a:r>
            <a:r>
              <a:rPr lang="en-US"/>
              <a:t> Theories Can Have Real-World Consequences</a:t>
            </a:r>
            <a:endParaRPr/>
          </a:p>
        </p:txBody>
      </p:sp>
      <p:sp>
        <p:nvSpPr>
          <p:cNvPr id="340" name="Google Shape;340;p38"/>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41" name="Google Shape;341;p38"/>
          <p:cNvSpPr txBox="1"/>
          <p:nvPr/>
        </p:nvSpPr>
        <p:spPr>
          <a:xfrm>
            <a:off x="66050" y="4557875"/>
            <a:ext cx="8536500" cy="2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“How Coronavirus Fears Have Amplified a Baseless But Dangerous 5G Conspiracy Theory”,</a:t>
            </a:r>
            <a:r>
              <a:rPr lang="en-US">
                <a:latin typeface="Calibri"/>
                <a:ea typeface="Calibri"/>
                <a:cs typeface="Calibri"/>
                <a:sym typeface="Calibri"/>
              </a:rPr>
              <a:t> </a:t>
            </a:r>
            <a:r>
              <a:rPr i="1" lang="en-US">
                <a:latin typeface="Calibri"/>
                <a:ea typeface="Calibri"/>
                <a:cs typeface="Calibri"/>
                <a:sym typeface="Calibri"/>
              </a:rPr>
              <a:t>Time</a:t>
            </a:r>
            <a:r>
              <a:rPr lang="en-US">
                <a:latin typeface="Calibri"/>
                <a:ea typeface="Calibri"/>
                <a:cs typeface="Calibri"/>
                <a:sym typeface="Calibri"/>
              </a:rPr>
              <a:t>, Apr 9, 2020</a:t>
            </a:r>
            <a:endParaRPr>
              <a:latin typeface="Calibri"/>
              <a:ea typeface="Calibri"/>
              <a:cs typeface="Calibri"/>
              <a:sym typeface="Calibri"/>
            </a:endParaRPr>
          </a:p>
        </p:txBody>
      </p:sp>
      <p:pic>
        <p:nvPicPr>
          <p:cNvPr id="342" name="Google Shape;342;p38"/>
          <p:cNvPicPr preferRelativeResize="0"/>
          <p:nvPr/>
        </p:nvPicPr>
        <p:blipFill>
          <a:blip r:embed="rId4">
            <a:alphaModFix/>
          </a:blip>
          <a:stretch>
            <a:fillRect/>
          </a:stretch>
        </p:blipFill>
        <p:spPr>
          <a:xfrm>
            <a:off x="505700" y="1411550"/>
            <a:ext cx="3154750" cy="3097800"/>
          </a:xfrm>
          <a:prstGeom prst="rect">
            <a:avLst/>
          </a:prstGeom>
          <a:noFill/>
          <a:ln cap="flat" cmpd="sng" w="9525">
            <a:solidFill>
              <a:srgbClr val="000000"/>
            </a:solidFill>
            <a:prstDash val="solid"/>
            <a:round/>
            <a:headEnd len="sm" w="sm" type="none"/>
            <a:tailEnd len="sm" w="sm" type="none"/>
          </a:ln>
        </p:spPr>
      </p:pic>
      <p:sp>
        <p:nvSpPr>
          <p:cNvPr id="343" name="Google Shape;343;p38"/>
          <p:cNvSpPr txBox="1"/>
          <p:nvPr/>
        </p:nvSpPr>
        <p:spPr>
          <a:xfrm>
            <a:off x="4361925" y="3000650"/>
            <a:ext cx="46179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5"/>
              </a:rPr>
              <a:t>Facebook to warn users who 'liked' coronavirus hoaxes</a:t>
            </a:r>
            <a:r>
              <a:rPr lang="en-US">
                <a:latin typeface="Calibri"/>
                <a:ea typeface="Calibri"/>
                <a:cs typeface="Calibri"/>
                <a:sym typeface="Calibri"/>
              </a:rPr>
              <a:t>, </a:t>
            </a:r>
            <a:r>
              <a:rPr i="1" lang="en-US">
                <a:latin typeface="Calibri"/>
                <a:ea typeface="Calibri"/>
                <a:cs typeface="Calibri"/>
                <a:sym typeface="Calibri"/>
              </a:rPr>
              <a:t>Associated Press report, </a:t>
            </a:r>
            <a:r>
              <a:rPr lang="en-US">
                <a:latin typeface="Calibri"/>
                <a:ea typeface="Calibri"/>
                <a:cs typeface="Calibri"/>
                <a:sym typeface="Calibri"/>
              </a:rPr>
              <a:t>Apr 16, 2020</a:t>
            </a:r>
            <a:endParaRPr>
              <a:latin typeface="Calibri"/>
              <a:ea typeface="Calibri"/>
              <a:cs typeface="Calibri"/>
              <a:sym typeface="Calibri"/>
            </a:endParaRPr>
          </a:p>
        </p:txBody>
      </p:sp>
      <p:pic>
        <p:nvPicPr>
          <p:cNvPr id="344" name="Google Shape;344;p38"/>
          <p:cNvPicPr preferRelativeResize="0"/>
          <p:nvPr/>
        </p:nvPicPr>
        <p:blipFill>
          <a:blip r:embed="rId6">
            <a:alphaModFix/>
          </a:blip>
          <a:stretch>
            <a:fillRect/>
          </a:stretch>
        </p:blipFill>
        <p:spPr>
          <a:xfrm>
            <a:off x="4433850" y="1627224"/>
            <a:ext cx="4168700" cy="1373428"/>
          </a:xfrm>
          <a:prstGeom prst="rect">
            <a:avLst/>
          </a:prstGeom>
          <a:noFill/>
          <a:ln cap="flat" cmpd="sng" w="952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Armchair Epidemiology</a:t>
            </a:r>
            <a:endParaRPr/>
          </a:p>
        </p:txBody>
      </p:sp>
      <p:sp>
        <p:nvSpPr>
          <p:cNvPr id="351" name="Google Shape;351;p3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52" name="Google Shape;352;p39"/>
          <p:cNvSpPr txBox="1"/>
          <p:nvPr/>
        </p:nvSpPr>
        <p:spPr>
          <a:xfrm>
            <a:off x="0" y="4595897"/>
            <a:ext cx="81474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“What We Pretend to Know About the Coronavirus Could Kill Us”</a:t>
            </a:r>
            <a:r>
              <a:rPr lang="en-US">
                <a:latin typeface="Calibri"/>
                <a:ea typeface="Calibri"/>
                <a:cs typeface="Calibri"/>
                <a:sym typeface="Calibri"/>
              </a:rPr>
              <a:t>, </a:t>
            </a:r>
            <a:r>
              <a:rPr i="1" lang="en-US">
                <a:latin typeface="Calibri"/>
                <a:ea typeface="Calibri"/>
                <a:cs typeface="Calibri"/>
                <a:sym typeface="Calibri"/>
              </a:rPr>
              <a:t>NY Times</a:t>
            </a:r>
            <a:r>
              <a:rPr lang="en-US">
                <a:latin typeface="Calibri"/>
                <a:ea typeface="Calibri"/>
                <a:cs typeface="Calibri"/>
                <a:sym typeface="Calibri"/>
              </a:rPr>
              <a:t>, Apr 3, 2020</a:t>
            </a:r>
            <a:endParaRPr>
              <a:latin typeface="Calibri"/>
              <a:ea typeface="Calibri"/>
              <a:cs typeface="Calibri"/>
              <a:sym typeface="Calibri"/>
            </a:endParaRPr>
          </a:p>
        </p:txBody>
      </p:sp>
      <p:pic>
        <p:nvPicPr>
          <p:cNvPr id="353" name="Google Shape;353;p39"/>
          <p:cNvPicPr preferRelativeResize="0"/>
          <p:nvPr/>
        </p:nvPicPr>
        <p:blipFill rotWithShape="1">
          <a:blip r:embed="rId4">
            <a:alphaModFix/>
          </a:blip>
          <a:srcRect b="66666" l="13119" r="9619" t="0"/>
          <a:stretch/>
        </p:blipFill>
        <p:spPr>
          <a:xfrm>
            <a:off x="366950" y="977363"/>
            <a:ext cx="3043600" cy="1166269"/>
          </a:xfrm>
          <a:prstGeom prst="rect">
            <a:avLst/>
          </a:prstGeom>
          <a:noFill/>
          <a:ln cap="flat" cmpd="sng" w="9525">
            <a:solidFill>
              <a:srgbClr val="000000"/>
            </a:solidFill>
            <a:prstDash val="solid"/>
            <a:round/>
            <a:headEnd len="sm" w="sm" type="none"/>
            <a:tailEnd len="sm" w="sm" type="none"/>
          </a:ln>
        </p:spPr>
      </p:pic>
      <p:pic>
        <p:nvPicPr>
          <p:cNvPr id="354" name="Google Shape;354;p39"/>
          <p:cNvPicPr preferRelativeResize="0"/>
          <p:nvPr/>
        </p:nvPicPr>
        <p:blipFill>
          <a:blip r:embed="rId5">
            <a:alphaModFix/>
          </a:blip>
          <a:stretch>
            <a:fillRect/>
          </a:stretch>
        </p:blipFill>
        <p:spPr>
          <a:xfrm>
            <a:off x="839250" y="1918949"/>
            <a:ext cx="3712775" cy="2676950"/>
          </a:xfrm>
          <a:prstGeom prst="rect">
            <a:avLst/>
          </a:prstGeom>
          <a:noFill/>
          <a:ln cap="flat" cmpd="sng" w="9525">
            <a:solidFill>
              <a:srgbClr val="000000"/>
            </a:solidFill>
            <a:prstDash val="solid"/>
            <a:round/>
            <a:headEnd len="sm" w="sm" type="none"/>
            <a:tailEnd len="sm" w="sm" type="none"/>
          </a:ln>
        </p:spPr>
      </p:pic>
      <p:sp>
        <p:nvSpPr>
          <p:cNvPr id="355" name="Google Shape;355;p39"/>
          <p:cNvSpPr txBox="1"/>
          <p:nvPr/>
        </p:nvSpPr>
        <p:spPr>
          <a:xfrm>
            <a:off x="5371150" y="1139675"/>
            <a:ext cx="3513000" cy="32835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Dr. Bergstrom’s </a:t>
            </a:r>
            <a:r>
              <a:rPr lang="en-US" sz="1600" u="sng">
                <a:solidFill>
                  <a:schemeClr val="hlink"/>
                </a:solidFill>
                <a:latin typeface="Calibri"/>
                <a:ea typeface="Calibri"/>
                <a:cs typeface="Calibri"/>
                <a:sym typeface="Calibri"/>
                <a:hlinkClick r:id="rId6"/>
              </a:rPr>
              <a:t>Twitter thread refuting Ginn’s article</a:t>
            </a:r>
            <a:endParaRPr sz="15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US" sz="1600" u="sng">
                <a:solidFill>
                  <a:schemeClr val="hlink"/>
                </a:solidFill>
                <a:latin typeface="Calibri"/>
                <a:ea typeface="Calibri"/>
                <a:cs typeface="Calibri"/>
                <a:sym typeface="Calibri"/>
                <a:hlinkClick r:id="rId7"/>
              </a:rPr>
              <a:t>“The Professors Who Call ‘Bullshit’ on Covid-19 Misinformation”</a:t>
            </a:r>
            <a:r>
              <a:rPr lang="en-US" sz="1600">
                <a:latin typeface="Calibri"/>
                <a:ea typeface="Calibri"/>
                <a:cs typeface="Calibri"/>
                <a:sym typeface="Calibri"/>
              </a:rPr>
              <a:t>, </a:t>
            </a:r>
            <a:r>
              <a:rPr i="1" lang="en-US" sz="1600">
                <a:latin typeface="Calibri"/>
                <a:ea typeface="Calibri"/>
                <a:cs typeface="Calibri"/>
                <a:sym typeface="Calibri"/>
              </a:rPr>
              <a:t>Wired</a:t>
            </a:r>
            <a:r>
              <a:rPr lang="en-US" sz="1600">
                <a:latin typeface="Calibri"/>
                <a:ea typeface="Calibri"/>
                <a:cs typeface="Calibri"/>
                <a:sym typeface="Calibri"/>
              </a:rPr>
              <a:t>, Mar 24, 2020</a:t>
            </a:r>
            <a:endParaRPr sz="15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US" sz="1600">
                <a:latin typeface="Calibri"/>
                <a:ea typeface="Calibri"/>
                <a:cs typeface="Calibri"/>
                <a:sym typeface="Calibri"/>
              </a:rPr>
              <a:t>Dr. Starbird’s </a:t>
            </a:r>
            <a:r>
              <a:rPr lang="en-US" sz="1600" u="sng">
                <a:solidFill>
                  <a:schemeClr val="hlink"/>
                </a:solidFill>
                <a:latin typeface="Calibri"/>
                <a:ea typeface="Calibri"/>
                <a:cs typeface="Calibri"/>
                <a:sym typeface="Calibri"/>
                <a:hlinkClick r:id="rId8"/>
              </a:rPr>
              <a:t>Twitter thread on the Twitter analysis in the </a:t>
            </a:r>
            <a:r>
              <a:rPr i="1" lang="en-US" sz="1600" u="sng">
                <a:solidFill>
                  <a:schemeClr val="hlink"/>
                </a:solidFill>
                <a:latin typeface="Calibri"/>
                <a:ea typeface="Calibri"/>
                <a:cs typeface="Calibri"/>
                <a:sym typeface="Calibri"/>
                <a:hlinkClick r:id="rId9"/>
              </a:rPr>
              <a:t>Wired</a:t>
            </a:r>
            <a:r>
              <a:rPr lang="en-US" sz="1600" u="sng">
                <a:solidFill>
                  <a:schemeClr val="hlink"/>
                </a:solidFill>
                <a:latin typeface="Calibri"/>
                <a:ea typeface="Calibri"/>
                <a:cs typeface="Calibri"/>
                <a:sym typeface="Calibri"/>
                <a:hlinkClick r:id="rId10"/>
              </a:rPr>
              <a:t> article</a:t>
            </a:r>
            <a:endParaRPr sz="15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US" sz="1600" u="sng">
                <a:solidFill>
                  <a:schemeClr val="hlink"/>
                </a:solidFill>
                <a:latin typeface="Calibri"/>
                <a:ea typeface="Calibri"/>
                <a:cs typeface="Calibri"/>
                <a:sym typeface="Calibri"/>
                <a:hlinkClick r:id="rId11"/>
              </a:rPr>
              <a:t>"Flatten the Curve of Armchair Epidemiology"</a:t>
            </a:r>
            <a:r>
              <a:rPr lang="en-US" sz="1600">
                <a:latin typeface="Calibri"/>
                <a:ea typeface="Calibri"/>
                <a:cs typeface="Calibri"/>
                <a:sym typeface="Calibri"/>
              </a:rPr>
              <a:t>, Mar 19, 2020</a:t>
            </a:r>
            <a:endParaRPr sz="15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0"/>
          <p:cNvPicPr preferRelativeResize="0"/>
          <p:nvPr/>
        </p:nvPicPr>
        <p:blipFill rotWithShape="1">
          <a:blip r:embed="rId3">
            <a:alphaModFix/>
          </a:blip>
          <a:srcRect b="66666" l="13119" r="9619" t="0"/>
          <a:stretch/>
        </p:blipFill>
        <p:spPr>
          <a:xfrm>
            <a:off x="138350" y="977363"/>
            <a:ext cx="3043600" cy="1166269"/>
          </a:xfrm>
          <a:prstGeom prst="rect">
            <a:avLst/>
          </a:prstGeom>
          <a:noFill/>
          <a:ln cap="flat" cmpd="sng" w="9525">
            <a:solidFill>
              <a:srgbClr val="000000"/>
            </a:solidFill>
            <a:prstDash val="solid"/>
            <a:round/>
            <a:headEnd len="sm" w="sm" type="none"/>
            <a:tailEnd len="sm" w="sm" type="none"/>
          </a:ln>
        </p:spPr>
      </p:pic>
      <p:sp>
        <p:nvSpPr>
          <p:cNvPr id="362" name="Google Shape;362;p4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Ideal Conditions for Distrust</a:t>
            </a:r>
            <a:endParaRPr/>
          </a:p>
        </p:txBody>
      </p:sp>
      <p:sp>
        <p:nvSpPr>
          <p:cNvPr id="363" name="Google Shape;363;p40"/>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364" name="Google Shape;364;p40"/>
          <p:cNvPicPr preferRelativeResize="0"/>
          <p:nvPr/>
        </p:nvPicPr>
        <p:blipFill>
          <a:blip r:embed="rId4">
            <a:alphaModFix/>
          </a:blip>
          <a:stretch>
            <a:fillRect/>
          </a:stretch>
        </p:blipFill>
        <p:spPr>
          <a:xfrm>
            <a:off x="1698850" y="1663800"/>
            <a:ext cx="5240963" cy="2754881"/>
          </a:xfrm>
          <a:prstGeom prst="rect">
            <a:avLst/>
          </a:prstGeom>
          <a:noFill/>
          <a:ln cap="flat" cmpd="sng" w="9525">
            <a:solidFill>
              <a:srgbClr val="000000"/>
            </a:solidFill>
            <a:prstDash val="solid"/>
            <a:round/>
            <a:headEnd len="sm" w="sm" type="none"/>
            <a:tailEnd len="sm" w="sm" type="none"/>
          </a:ln>
        </p:spPr>
      </p:pic>
      <p:sp>
        <p:nvSpPr>
          <p:cNvPr id="365" name="Google Shape;365;p40"/>
          <p:cNvSpPr txBox="1"/>
          <p:nvPr/>
        </p:nvSpPr>
        <p:spPr>
          <a:xfrm>
            <a:off x="0" y="4595897"/>
            <a:ext cx="81474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5"/>
              </a:rPr>
              <a:t>“What We Pretend to Know About the Coronavirus Could Kill Us”</a:t>
            </a:r>
            <a:r>
              <a:rPr lang="en-US">
                <a:latin typeface="Calibri"/>
                <a:ea typeface="Calibri"/>
                <a:cs typeface="Calibri"/>
                <a:sym typeface="Calibri"/>
              </a:rPr>
              <a:t>, </a:t>
            </a:r>
            <a:r>
              <a:rPr i="1" lang="en-US">
                <a:latin typeface="Calibri"/>
                <a:ea typeface="Calibri"/>
                <a:cs typeface="Calibri"/>
                <a:sym typeface="Calibri"/>
              </a:rPr>
              <a:t>NY Times</a:t>
            </a:r>
            <a:r>
              <a:rPr lang="en-US">
                <a:latin typeface="Calibri"/>
                <a:ea typeface="Calibri"/>
                <a:cs typeface="Calibri"/>
                <a:sym typeface="Calibri"/>
              </a:rPr>
              <a:t>, Apr 3, 2020</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1"/>
          <p:cNvPicPr preferRelativeResize="0"/>
          <p:nvPr/>
        </p:nvPicPr>
        <p:blipFill rotWithShape="1">
          <a:blip r:embed="rId3">
            <a:alphaModFix/>
          </a:blip>
          <a:srcRect b="66666" l="13119" r="9619" t="0"/>
          <a:stretch/>
        </p:blipFill>
        <p:spPr>
          <a:xfrm>
            <a:off x="138350" y="977363"/>
            <a:ext cx="3043600" cy="1166269"/>
          </a:xfrm>
          <a:prstGeom prst="rect">
            <a:avLst/>
          </a:prstGeom>
          <a:noFill/>
          <a:ln cap="flat" cmpd="sng" w="9525">
            <a:solidFill>
              <a:srgbClr val="000000"/>
            </a:solidFill>
            <a:prstDash val="solid"/>
            <a:round/>
            <a:headEnd len="sm" w="sm" type="none"/>
            <a:tailEnd len="sm" w="sm" type="none"/>
          </a:ln>
        </p:spPr>
      </p:pic>
      <p:sp>
        <p:nvSpPr>
          <p:cNvPr id="372" name="Google Shape;372;p4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Engaging in Sense-Making</a:t>
            </a:r>
            <a:endParaRPr/>
          </a:p>
        </p:txBody>
      </p:sp>
      <p:sp>
        <p:nvSpPr>
          <p:cNvPr id="373" name="Google Shape;373;p41"/>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374" name="Google Shape;374;p41"/>
          <p:cNvPicPr preferRelativeResize="0"/>
          <p:nvPr/>
        </p:nvPicPr>
        <p:blipFill>
          <a:blip r:embed="rId4">
            <a:alphaModFix/>
          </a:blip>
          <a:stretch>
            <a:fillRect/>
          </a:stretch>
        </p:blipFill>
        <p:spPr>
          <a:xfrm>
            <a:off x="3099625" y="1150844"/>
            <a:ext cx="4466163" cy="1298194"/>
          </a:xfrm>
          <a:prstGeom prst="rect">
            <a:avLst/>
          </a:prstGeom>
          <a:noFill/>
          <a:ln cap="flat" cmpd="sng" w="9525">
            <a:solidFill>
              <a:srgbClr val="000000"/>
            </a:solidFill>
            <a:prstDash val="solid"/>
            <a:round/>
            <a:headEnd len="sm" w="sm" type="none"/>
            <a:tailEnd len="sm" w="sm" type="none"/>
          </a:ln>
        </p:spPr>
      </p:pic>
      <p:sp>
        <p:nvSpPr>
          <p:cNvPr id="375" name="Google Shape;375;p41"/>
          <p:cNvSpPr txBox="1"/>
          <p:nvPr/>
        </p:nvSpPr>
        <p:spPr>
          <a:xfrm>
            <a:off x="0" y="4554250"/>
            <a:ext cx="9012600" cy="31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Starbird, </a:t>
            </a:r>
            <a:r>
              <a:rPr lang="en-US" u="sng">
                <a:solidFill>
                  <a:schemeClr val="hlink"/>
                </a:solidFill>
                <a:latin typeface="Calibri"/>
                <a:ea typeface="Calibri"/>
                <a:cs typeface="Calibri"/>
                <a:sym typeface="Calibri"/>
                <a:hlinkClick r:id="rId5"/>
              </a:rPr>
              <a:t>“How a Crisis Researcher Makes Sense of Covid-19 Misinformation”</a:t>
            </a:r>
            <a:r>
              <a:rPr lang="en-US">
                <a:latin typeface="Calibri"/>
                <a:ea typeface="Calibri"/>
                <a:cs typeface="Calibri"/>
                <a:sym typeface="Calibri"/>
              </a:rPr>
              <a:t>, Mar 9, 2020</a:t>
            </a:r>
            <a:endParaRPr>
              <a:latin typeface="Calibri"/>
              <a:ea typeface="Calibri"/>
              <a:cs typeface="Calibri"/>
              <a:sym typeface="Calibri"/>
            </a:endParaRPr>
          </a:p>
        </p:txBody>
      </p:sp>
      <p:sp>
        <p:nvSpPr>
          <p:cNvPr id="376" name="Google Shape;376;p41"/>
          <p:cNvSpPr txBox="1"/>
          <p:nvPr/>
        </p:nvSpPr>
        <p:spPr>
          <a:xfrm>
            <a:off x="1128600" y="2872162"/>
            <a:ext cx="7884000" cy="1605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Merriweather"/>
                <a:ea typeface="Merriweather"/>
                <a:cs typeface="Merriweather"/>
                <a:sym typeface="Merriweather"/>
              </a:rPr>
              <a:t>“I ask us as information participants to tune in to how our anxiety fuels information-seeking and information-sharing activities that may make us susceptible to spreading false rumors and/or disinformation. This can mean slowing down. It can mean doing a better job of vetting our sources...  It can also mean choosing not to share content that we’re just not sure about. And it can even mean stepping away from our feeds when we realize they aren’t helping us resolve the anxiety and uncertainty and are just amplifying them. </a:t>
            </a:r>
            <a:r>
              <a:rPr i="1" lang="en-US" sz="1300">
                <a:latin typeface="Merriweather"/>
                <a:ea typeface="Merriweather"/>
                <a:cs typeface="Merriweather"/>
                <a:sym typeface="Merriweather"/>
              </a:rPr>
              <a:t>We can think about this as the “hand-washing” for the infodemic accompanying the pandemic.</a:t>
            </a:r>
            <a:r>
              <a:rPr lang="en-US" sz="1300">
                <a:latin typeface="Merriweather"/>
                <a:ea typeface="Merriweather"/>
                <a:cs typeface="Merriweather"/>
                <a:sym typeface="Merriweather"/>
              </a:rPr>
              <a:t>”</a:t>
            </a:r>
            <a:endParaRPr sz="1300">
              <a:latin typeface="Merriweather"/>
              <a:ea typeface="Merriweather"/>
              <a:cs typeface="Merriweather"/>
              <a:sym typeface="Merriweather"/>
            </a:endParaRPr>
          </a:p>
        </p:txBody>
      </p:sp>
      <p:sp>
        <p:nvSpPr>
          <p:cNvPr id="377" name="Google Shape;377;p41"/>
          <p:cNvSpPr txBox="1"/>
          <p:nvPr/>
        </p:nvSpPr>
        <p:spPr>
          <a:xfrm>
            <a:off x="0" y="2462297"/>
            <a:ext cx="81474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6"/>
              </a:rPr>
              <a:t>“What We Pretend to Know About the Coronavirus Could Kill Us”</a:t>
            </a:r>
            <a:r>
              <a:rPr lang="en-US">
                <a:latin typeface="Calibri"/>
                <a:ea typeface="Calibri"/>
                <a:cs typeface="Calibri"/>
                <a:sym typeface="Calibri"/>
              </a:rPr>
              <a:t>, </a:t>
            </a:r>
            <a:r>
              <a:rPr i="1" lang="en-US">
                <a:latin typeface="Calibri"/>
                <a:ea typeface="Calibri"/>
                <a:cs typeface="Calibri"/>
                <a:sym typeface="Calibri"/>
              </a:rPr>
              <a:t>NY Times</a:t>
            </a:r>
            <a:r>
              <a:rPr lang="en-US">
                <a:latin typeface="Calibri"/>
                <a:ea typeface="Calibri"/>
                <a:cs typeface="Calibri"/>
                <a:sym typeface="Calibri"/>
              </a:rPr>
              <a:t>, Apr 3, 2020</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What is “Fake News”?</a:t>
            </a:r>
            <a:endParaRPr/>
          </a:p>
        </p:txBody>
      </p:sp>
      <p:sp>
        <p:nvSpPr>
          <p:cNvPr id="105" name="Google Shape;105;p15"/>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06" name="Google Shape;106;p15"/>
          <p:cNvPicPr preferRelativeResize="0"/>
          <p:nvPr/>
        </p:nvPicPr>
        <p:blipFill>
          <a:blip r:embed="rId3">
            <a:alphaModFix/>
          </a:blip>
          <a:stretch>
            <a:fillRect/>
          </a:stretch>
        </p:blipFill>
        <p:spPr>
          <a:xfrm>
            <a:off x="181250" y="1009706"/>
            <a:ext cx="2915833" cy="2057531"/>
          </a:xfrm>
          <a:prstGeom prst="rect">
            <a:avLst/>
          </a:prstGeom>
          <a:noFill/>
          <a:ln>
            <a:noFill/>
          </a:ln>
        </p:spPr>
      </p:pic>
      <p:sp>
        <p:nvSpPr>
          <p:cNvPr id="107" name="Google Shape;107;p15"/>
          <p:cNvSpPr txBox="1"/>
          <p:nvPr/>
        </p:nvSpPr>
        <p:spPr>
          <a:xfrm>
            <a:off x="279650" y="3067213"/>
            <a:ext cx="44043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Not Necessarily The News - June 1983</a:t>
            </a:r>
            <a:r>
              <a:rPr lang="en-US">
                <a:latin typeface="Calibri"/>
                <a:ea typeface="Calibri"/>
                <a:cs typeface="Calibri"/>
                <a:sym typeface="Calibri"/>
              </a:rPr>
              <a:t> (youtube)</a:t>
            </a:r>
            <a:r>
              <a:rPr lang="en-US">
                <a:latin typeface="Calibri"/>
                <a:ea typeface="Calibri"/>
                <a:cs typeface="Calibri"/>
                <a:sym typeface="Calibri"/>
              </a:rPr>
              <a:t> </a:t>
            </a:r>
            <a:endParaRPr>
              <a:latin typeface="Calibri"/>
              <a:ea typeface="Calibri"/>
              <a:cs typeface="Calibri"/>
              <a:sym typeface="Calibri"/>
            </a:endParaRPr>
          </a:p>
        </p:txBody>
      </p:sp>
      <p:sp>
        <p:nvSpPr>
          <p:cNvPr id="108" name="Google Shape;108;p15"/>
          <p:cNvSpPr txBox="1"/>
          <p:nvPr/>
        </p:nvSpPr>
        <p:spPr>
          <a:xfrm>
            <a:off x="2452950" y="4234875"/>
            <a:ext cx="4757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5"/>
              </a:rPr>
              <a:t>Sniglets</a:t>
            </a:r>
            <a:r>
              <a:rPr lang="en-US">
                <a:latin typeface="Calibri"/>
                <a:ea typeface="Calibri"/>
                <a:cs typeface="Calibri"/>
                <a:sym typeface="Calibri"/>
              </a:rPr>
              <a:t> (Wikipedia) </a:t>
            </a:r>
            <a:endParaRPr>
              <a:latin typeface="Calibri"/>
              <a:ea typeface="Calibri"/>
              <a:cs typeface="Calibri"/>
              <a:sym typeface="Calibri"/>
            </a:endParaRPr>
          </a:p>
          <a:p>
            <a:pPr indent="0" lvl="0" marL="0" rtl="0" algn="l">
              <a:spcBef>
                <a:spcPts val="0"/>
              </a:spcBef>
              <a:spcAft>
                <a:spcPts val="0"/>
              </a:spcAft>
              <a:buNone/>
            </a:pPr>
            <a:r>
              <a:rPr lang="en-US" u="sng">
                <a:solidFill>
                  <a:schemeClr val="hlink"/>
                </a:solidFill>
                <a:latin typeface="Calibri"/>
                <a:ea typeface="Calibri"/>
                <a:cs typeface="Calibri"/>
                <a:sym typeface="Calibri"/>
                <a:hlinkClick r:id="rId6"/>
              </a:rPr>
              <a:t>Rich Hall - Supermarket Sniglets (1983)</a:t>
            </a:r>
            <a:r>
              <a:rPr lang="en-US">
                <a:latin typeface="Calibri"/>
                <a:ea typeface="Calibri"/>
                <a:cs typeface="Calibri"/>
                <a:sym typeface="Calibri"/>
              </a:rPr>
              <a:t> </a:t>
            </a:r>
            <a:endParaRPr>
              <a:latin typeface="Calibri"/>
              <a:ea typeface="Calibri"/>
              <a:cs typeface="Calibri"/>
              <a:sym typeface="Calibri"/>
            </a:endParaRPr>
          </a:p>
        </p:txBody>
      </p:sp>
      <p:pic>
        <p:nvPicPr>
          <p:cNvPr id="109" name="Google Shape;109;p15"/>
          <p:cNvPicPr preferRelativeResize="0"/>
          <p:nvPr/>
        </p:nvPicPr>
        <p:blipFill>
          <a:blip r:embed="rId7">
            <a:alphaModFix/>
          </a:blip>
          <a:stretch>
            <a:fillRect/>
          </a:stretch>
        </p:blipFill>
        <p:spPr>
          <a:xfrm>
            <a:off x="362500" y="3419370"/>
            <a:ext cx="2053895" cy="1401732"/>
          </a:xfrm>
          <a:prstGeom prst="rect">
            <a:avLst/>
          </a:prstGeom>
          <a:noFill/>
          <a:ln>
            <a:noFill/>
          </a:ln>
        </p:spPr>
      </p:pic>
      <p:pic>
        <p:nvPicPr>
          <p:cNvPr id="110" name="Google Shape;110;p15"/>
          <p:cNvPicPr preferRelativeResize="0"/>
          <p:nvPr/>
        </p:nvPicPr>
        <p:blipFill>
          <a:blip r:embed="rId8">
            <a:alphaModFix/>
          </a:blip>
          <a:stretch>
            <a:fillRect/>
          </a:stretch>
        </p:blipFill>
        <p:spPr>
          <a:xfrm>
            <a:off x="4452088" y="1238587"/>
            <a:ext cx="3344391" cy="2057532"/>
          </a:xfrm>
          <a:prstGeom prst="rect">
            <a:avLst/>
          </a:prstGeom>
          <a:noFill/>
          <a:ln>
            <a:noFill/>
          </a:ln>
        </p:spPr>
      </p:pic>
      <p:sp>
        <p:nvSpPr>
          <p:cNvPr id="111" name="Google Shape;111;p15"/>
          <p:cNvSpPr txBox="1"/>
          <p:nvPr/>
        </p:nvSpPr>
        <p:spPr>
          <a:xfrm>
            <a:off x="4447850" y="3341125"/>
            <a:ext cx="39624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9"/>
              </a:rPr>
              <a:t>The Daily Show with Jon Stewart - Series</a:t>
            </a:r>
            <a:r>
              <a:rPr lang="en-US">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lang="en-US" u="sng">
                <a:solidFill>
                  <a:schemeClr val="hlink"/>
                </a:solidFill>
                <a:latin typeface="Calibri"/>
                <a:ea typeface="Calibri"/>
                <a:cs typeface="Calibri"/>
                <a:sym typeface="Calibri"/>
                <a:hlinkClick r:id="rId10"/>
              </a:rPr>
              <a:t>The Daily Show with Jon Stewart</a:t>
            </a:r>
            <a:r>
              <a:rPr lang="en-US">
                <a:latin typeface="Calibri"/>
                <a:ea typeface="Calibri"/>
                <a:cs typeface="Calibri"/>
                <a:sym typeface="Calibri"/>
              </a:rPr>
              <a:t> (youtube)</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2"/>
          <p:cNvSpPr txBox="1"/>
          <p:nvPr>
            <p:ph type="title"/>
          </p:nvPr>
        </p:nvSpPr>
        <p:spPr>
          <a:xfrm>
            <a:off x="249900" y="214481"/>
            <a:ext cx="55773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Detecting Fake News on Social Media</a:t>
            </a:r>
            <a:endParaRPr/>
          </a:p>
        </p:txBody>
      </p:sp>
      <p:sp>
        <p:nvSpPr>
          <p:cNvPr id="384" name="Google Shape;384;p42"/>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385" name="Google Shape;385;p42"/>
          <p:cNvPicPr preferRelativeResize="0"/>
          <p:nvPr/>
        </p:nvPicPr>
        <p:blipFill rotWithShape="1">
          <a:blip r:embed="rId3">
            <a:alphaModFix/>
          </a:blip>
          <a:srcRect b="18903" l="0" r="0" t="0"/>
          <a:stretch/>
        </p:blipFill>
        <p:spPr>
          <a:xfrm>
            <a:off x="249900" y="1399031"/>
            <a:ext cx="3778151" cy="2680387"/>
          </a:xfrm>
          <a:prstGeom prst="rect">
            <a:avLst/>
          </a:prstGeom>
          <a:noFill/>
          <a:ln cap="flat" cmpd="sng" w="9525">
            <a:solidFill>
              <a:srgbClr val="000000"/>
            </a:solidFill>
            <a:prstDash val="solid"/>
            <a:round/>
            <a:headEnd len="sm" w="sm" type="none"/>
            <a:tailEnd len="sm" w="sm" type="none"/>
          </a:ln>
        </p:spPr>
      </p:pic>
      <p:pic>
        <p:nvPicPr>
          <p:cNvPr id="386" name="Google Shape;386;p42"/>
          <p:cNvPicPr preferRelativeResize="0"/>
          <p:nvPr/>
        </p:nvPicPr>
        <p:blipFill>
          <a:blip r:embed="rId4">
            <a:alphaModFix/>
          </a:blip>
          <a:stretch>
            <a:fillRect/>
          </a:stretch>
        </p:blipFill>
        <p:spPr>
          <a:xfrm>
            <a:off x="4380725" y="680138"/>
            <a:ext cx="3512587" cy="2290027"/>
          </a:xfrm>
          <a:prstGeom prst="rect">
            <a:avLst/>
          </a:prstGeom>
          <a:noFill/>
          <a:ln>
            <a:noFill/>
          </a:ln>
        </p:spPr>
      </p:pic>
      <p:pic>
        <p:nvPicPr>
          <p:cNvPr id="387" name="Google Shape;387;p42"/>
          <p:cNvPicPr preferRelativeResize="0"/>
          <p:nvPr/>
        </p:nvPicPr>
        <p:blipFill>
          <a:blip r:embed="rId5">
            <a:alphaModFix/>
          </a:blip>
          <a:stretch>
            <a:fillRect/>
          </a:stretch>
        </p:blipFill>
        <p:spPr>
          <a:xfrm>
            <a:off x="2780225" y="2161181"/>
            <a:ext cx="1092506" cy="1349793"/>
          </a:xfrm>
          <a:prstGeom prst="rect">
            <a:avLst/>
          </a:prstGeom>
          <a:noFill/>
          <a:ln>
            <a:noFill/>
          </a:ln>
        </p:spPr>
      </p:pic>
      <p:pic>
        <p:nvPicPr>
          <p:cNvPr id="388" name="Google Shape;388;p42"/>
          <p:cNvPicPr preferRelativeResize="0"/>
          <p:nvPr/>
        </p:nvPicPr>
        <p:blipFill rotWithShape="1">
          <a:blip r:embed="rId6">
            <a:alphaModFix/>
          </a:blip>
          <a:srcRect b="14420" l="0" r="0" t="0"/>
          <a:stretch/>
        </p:blipFill>
        <p:spPr>
          <a:xfrm>
            <a:off x="4452725" y="2658000"/>
            <a:ext cx="4537126" cy="1780537"/>
          </a:xfrm>
          <a:prstGeom prst="rect">
            <a:avLst/>
          </a:prstGeom>
          <a:noFill/>
          <a:ln>
            <a:noFill/>
          </a:ln>
        </p:spPr>
      </p:pic>
      <p:sp>
        <p:nvSpPr>
          <p:cNvPr id="389" name="Google Shape;389;p42"/>
          <p:cNvSpPr txBox="1"/>
          <p:nvPr/>
        </p:nvSpPr>
        <p:spPr>
          <a:xfrm>
            <a:off x="172875" y="4036975"/>
            <a:ext cx="3778200" cy="3870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US" sz="1800" u="sng">
                <a:solidFill>
                  <a:schemeClr val="hlink"/>
                </a:solidFill>
                <a:latin typeface="Calibri"/>
                <a:ea typeface="Calibri"/>
                <a:cs typeface="Calibri"/>
                <a:sym typeface="Calibri"/>
                <a:hlinkClick r:id="rId7"/>
              </a:rPr>
              <a:t>Detecting Fake News on Social Media</a:t>
            </a:r>
            <a:endParaRPr sz="1800"/>
          </a:p>
        </p:txBody>
      </p:sp>
      <p:sp>
        <p:nvSpPr>
          <p:cNvPr id="390" name="Google Shape;390;p42"/>
          <p:cNvSpPr txBox="1"/>
          <p:nvPr/>
        </p:nvSpPr>
        <p:spPr>
          <a:xfrm>
            <a:off x="4212050" y="4173570"/>
            <a:ext cx="4629600" cy="688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560"/>
              </a:spcBef>
              <a:spcAft>
                <a:spcPts val="0"/>
              </a:spcAft>
              <a:buNone/>
            </a:pPr>
            <a:r>
              <a:rPr lang="en-US" u="sng">
                <a:solidFill>
                  <a:schemeClr val="hlink"/>
                </a:solidFill>
                <a:latin typeface="Calibri"/>
                <a:ea typeface="Calibri"/>
                <a:cs typeface="Calibri"/>
                <a:sym typeface="Calibri"/>
                <a:hlinkClick r:id="rId8"/>
              </a:rPr>
              <a:t>mdepak/fake-news-detection-resources: 📖 A curated list of resources dedicated to Fake News Detection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Objectives</a:t>
            </a:r>
            <a:endParaRPr/>
          </a:p>
        </p:txBody>
      </p:sp>
      <p:sp>
        <p:nvSpPr>
          <p:cNvPr id="397" name="Google Shape;397;p43"/>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398" name="Google Shape;398;p43"/>
          <p:cNvSpPr txBox="1"/>
          <p:nvPr>
            <p:ph idx="1" type="body"/>
          </p:nvPr>
        </p:nvSpPr>
        <p:spPr>
          <a:xfrm>
            <a:off x="257950" y="1007344"/>
            <a:ext cx="8708100" cy="3862200"/>
          </a:xfrm>
          <a:prstGeom prst="rect">
            <a:avLst/>
          </a:prstGeom>
        </p:spPr>
        <p:txBody>
          <a:bodyPr anchorCtr="0" anchor="t" bIns="91425" lIns="91425" spcFirstLastPara="1" rIns="91425" wrap="square" tIns="91425">
            <a:noAutofit/>
          </a:bodyPr>
          <a:lstStyle/>
          <a:p>
            <a:pPr indent="-381000" lvl="0" marL="457200" rtl="0" algn="l">
              <a:spcBef>
                <a:spcPts val="640"/>
              </a:spcBef>
              <a:spcAft>
                <a:spcPts val="0"/>
              </a:spcAft>
              <a:buSzPts val="2400"/>
              <a:buChar char="•"/>
            </a:pPr>
            <a:r>
              <a:rPr lang="en-US" sz="2400"/>
              <a:t>Explain the difference between disinformation and misinformation.</a:t>
            </a:r>
            <a:endParaRPr sz="2400"/>
          </a:p>
          <a:p>
            <a:pPr indent="-381000" lvl="0" marL="457200" rtl="0" algn="l">
              <a:spcBef>
                <a:spcPts val="0"/>
              </a:spcBef>
              <a:spcAft>
                <a:spcPts val="0"/>
              </a:spcAft>
              <a:buSzPts val="2400"/>
              <a:buChar char="•"/>
            </a:pPr>
            <a:r>
              <a:rPr lang="en-US" sz="2400"/>
              <a:t>Explain how echo chambers and filter bubbles support motivated reasoning and confirmation bias.</a:t>
            </a:r>
            <a:endParaRPr sz="2400"/>
          </a:p>
          <a:p>
            <a:pPr indent="-381000" lvl="0" marL="457200" rtl="0" algn="l">
              <a:spcBef>
                <a:spcPts val="0"/>
              </a:spcBef>
              <a:spcAft>
                <a:spcPts val="0"/>
              </a:spcAft>
              <a:buSzPts val="2400"/>
              <a:buChar char="•"/>
            </a:pPr>
            <a:r>
              <a:rPr lang="en-US" sz="2400"/>
              <a:t>Explain how an understanding of social networks is important in understanding how misinformation and disinformation spreads.</a:t>
            </a:r>
            <a:endParaRPr sz="2400"/>
          </a:p>
          <a:p>
            <a:pPr indent="-381000" lvl="0" marL="457200" rtl="0" algn="l">
              <a:spcBef>
                <a:spcPts val="0"/>
              </a:spcBef>
              <a:spcAft>
                <a:spcPts val="0"/>
              </a:spcAft>
              <a:buSzPts val="2400"/>
              <a:buChar char="•"/>
            </a:pPr>
            <a:r>
              <a:rPr lang="en-US" sz="2400"/>
              <a:t>List the 4 distinctive features of contemporary Russian propaganda.</a:t>
            </a:r>
            <a:endParaRPr sz="2400"/>
          </a:p>
          <a:p>
            <a:pPr indent="-381000" lvl="0" marL="457200" rtl="0" algn="l">
              <a:spcBef>
                <a:spcPts val="0"/>
              </a:spcBef>
              <a:spcAft>
                <a:spcPts val="0"/>
              </a:spcAft>
              <a:buSzPts val="2400"/>
              <a:buChar char="•"/>
            </a:pPr>
            <a:r>
              <a:rPr lang="en-US" sz="2400"/>
              <a:t>List and explain ways to combat the “firehose of falsehood”.</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What is “Fake News”?</a:t>
            </a:r>
            <a:endParaRPr/>
          </a:p>
        </p:txBody>
      </p:sp>
      <p:sp>
        <p:nvSpPr>
          <p:cNvPr id="118" name="Google Shape;118;p16"/>
          <p:cNvSpPr txBox="1"/>
          <p:nvPr>
            <p:ph idx="1" type="body"/>
          </p:nvPr>
        </p:nvSpPr>
        <p:spPr>
          <a:xfrm>
            <a:off x="457200" y="1200150"/>
            <a:ext cx="6185700" cy="8574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US" sz="2900"/>
              <a:t>Now it’s used as an attack, as a way to erode trust in traditional journalism</a:t>
            </a:r>
            <a:endParaRPr sz="2900"/>
          </a:p>
        </p:txBody>
      </p:sp>
      <p:sp>
        <p:nvSpPr>
          <p:cNvPr id="119" name="Google Shape;119;p16"/>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20" name="Google Shape;120;p16"/>
          <p:cNvPicPr preferRelativeResize="0"/>
          <p:nvPr/>
        </p:nvPicPr>
        <p:blipFill>
          <a:blip r:embed="rId3">
            <a:alphaModFix/>
          </a:blip>
          <a:stretch>
            <a:fillRect/>
          </a:stretch>
        </p:blipFill>
        <p:spPr>
          <a:xfrm>
            <a:off x="6796825" y="1579971"/>
            <a:ext cx="1644150" cy="2372025"/>
          </a:xfrm>
          <a:prstGeom prst="rect">
            <a:avLst/>
          </a:prstGeom>
          <a:noFill/>
          <a:ln>
            <a:noFill/>
          </a:ln>
        </p:spPr>
      </p:pic>
      <p:sp>
        <p:nvSpPr>
          <p:cNvPr id="121" name="Google Shape;121;p16"/>
          <p:cNvSpPr txBox="1"/>
          <p:nvPr/>
        </p:nvSpPr>
        <p:spPr>
          <a:xfrm>
            <a:off x="1799025" y="2441000"/>
            <a:ext cx="4095900" cy="1905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40"/>
              </a:spcBef>
              <a:spcAft>
                <a:spcPts val="0"/>
              </a:spcAft>
              <a:buNone/>
            </a:pPr>
            <a:r>
              <a:rPr i="1" lang="en-US" sz="2600">
                <a:solidFill>
                  <a:schemeClr val="dk1"/>
                </a:solidFill>
                <a:latin typeface="Calibri"/>
                <a:ea typeface="Calibri"/>
                <a:cs typeface="Calibri"/>
                <a:sym typeface="Calibri"/>
              </a:rPr>
              <a:t>“If it’s news, it’s not fake.</a:t>
            </a:r>
            <a:endParaRPr i="1" sz="2600">
              <a:solidFill>
                <a:schemeClr val="dk1"/>
              </a:solidFill>
              <a:latin typeface="Calibri"/>
              <a:ea typeface="Calibri"/>
              <a:cs typeface="Calibri"/>
              <a:sym typeface="Calibri"/>
            </a:endParaRPr>
          </a:p>
          <a:p>
            <a:pPr indent="0" lvl="0" marL="0" rtl="0" algn="l">
              <a:spcBef>
                <a:spcPts val="640"/>
              </a:spcBef>
              <a:spcAft>
                <a:spcPts val="0"/>
              </a:spcAft>
              <a:buNone/>
            </a:pPr>
            <a:r>
              <a:rPr i="1" lang="en-US" sz="2600">
                <a:solidFill>
                  <a:schemeClr val="dk1"/>
                </a:solidFill>
                <a:latin typeface="Calibri"/>
                <a:ea typeface="Calibri"/>
                <a:cs typeface="Calibri"/>
                <a:sym typeface="Calibri"/>
              </a:rPr>
              <a:t> If it’s fake, it’s not news.”</a:t>
            </a:r>
            <a:r>
              <a:rPr lang="en-US" sz="2600">
                <a:solidFill>
                  <a:schemeClr val="dk1"/>
                </a:solidFill>
                <a:latin typeface="Calibri"/>
                <a:ea typeface="Calibri"/>
                <a:cs typeface="Calibri"/>
                <a:sym typeface="Calibri"/>
              </a:rPr>
              <a:t> </a:t>
            </a:r>
            <a:endParaRPr sz="2600">
              <a:solidFill>
                <a:schemeClr val="dk1"/>
              </a:solidFill>
              <a:latin typeface="Calibri"/>
              <a:ea typeface="Calibri"/>
              <a:cs typeface="Calibri"/>
              <a:sym typeface="Calibri"/>
            </a:endParaRPr>
          </a:p>
          <a:p>
            <a:pPr indent="0" lvl="0" marL="0" rtl="0" algn="l">
              <a:spcBef>
                <a:spcPts val="640"/>
              </a:spcBef>
              <a:spcAft>
                <a:spcPts val="0"/>
              </a:spcAft>
              <a:buNone/>
            </a:pPr>
            <a:r>
              <a:rPr lang="en-US" sz="2600">
                <a:solidFill>
                  <a:schemeClr val="dk1"/>
                </a:solidFill>
                <a:latin typeface="Calibri"/>
                <a:ea typeface="Calibri"/>
                <a:cs typeface="Calibri"/>
                <a:sym typeface="Calibri"/>
              </a:rPr>
              <a:t>                       -Julie Posetti</a:t>
            </a:r>
            <a:endParaRPr sz="2600">
              <a:solidFill>
                <a:schemeClr val="dk1"/>
              </a:solidFill>
              <a:latin typeface="Calibri"/>
              <a:ea typeface="Calibri"/>
              <a:cs typeface="Calibri"/>
              <a:sym typeface="Calibri"/>
            </a:endParaRPr>
          </a:p>
          <a:p>
            <a:pPr indent="0" lvl="0" marL="0" rtl="0" algn="l">
              <a:spcBef>
                <a:spcPts val="0"/>
              </a:spcBef>
              <a:spcAft>
                <a:spcPts val="0"/>
              </a:spcAft>
              <a:buNone/>
            </a:pPr>
            <a:r>
              <a:rPr lang="en-US" sz="1300" u="sng">
                <a:solidFill>
                  <a:schemeClr val="hlink"/>
                </a:solidFill>
                <a:latin typeface="Calibri"/>
                <a:ea typeface="Calibri"/>
                <a:cs typeface="Calibri"/>
                <a:sym typeface="Calibri"/>
                <a:hlinkClick r:id="rId4"/>
              </a:rPr>
              <a:t>Journalism, ‘Fake News’ and Disinformation: A handbook for journalism education and training</a:t>
            </a:r>
            <a:r>
              <a:rPr lang="en-US" sz="1300">
                <a:solidFill>
                  <a:schemeClr val="dk1"/>
                </a:solidFill>
                <a:latin typeface="Calibri"/>
                <a:ea typeface="Calibri"/>
                <a:cs typeface="Calibri"/>
                <a:sym typeface="Calibri"/>
              </a:rPr>
              <a:t> (video)</a:t>
            </a:r>
            <a:endParaRPr sz="1300">
              <a:solidFill>
                <a:schemeClr val="dk1"/>
              </a:solidFill>
              <a:latin typeface="Calibri"/>
              <a:ea typeface="Calibri"/>
              <a:cs typeface="Calibri"/>
              <a:sym typeface="Calibri"/>
            </a:endParaRPr>
          </a:p>
        </p:txBody>
      </p:sp>
      <p:sp>
        <p:nvSpPr>
          <p:cNvPr id="122" name="Google Shape;122;p16"/>
          <p:cNvSpPr txBox="1"/>
          <p:nvPr/>
        </p:nvSpPr>
        <p:spPr>
          <a:xfrm>
            <a:off x="45300" y="4345875"/>
            <a:ext cx="86415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Cherilyn </a:t>
            </a:r>
            <a:r>
              <a:rPr lang="en-US">
                <a:latin typeface="Calibri"/>
                <a:ea typeface="Calibri"/>
                <a:cs typeface="Calibri"/>
                <a:sym typeface="Calibri"/>
              </a:rPr>
              <a:t>Ireton and Julie Posetti, </a:t>
            </a:r>
            <a:r>
              <a:rPr i="1" lang="en-US" u="sng">
                <a:solidFill>
                  <a:schemeClr val="hlink"/>
                </a:solidFill>
                <a:latin typeface="Calibri"/>
                <a:ea typeface="Calibri"/>
                <a:cs typeface="Calibri"/>
                <a:sym typeface="Calibri"/>
                <a:hlinkClick r:id="rId5"/>
              </a:rPr>
              <a:t>Journalism, 'Fake News' and Disinformation: A Handbook for Journalism Education and Training</a:t>
            </a:r>
            <a:r>
              <a:rPr lang="en-US">
                <a:latin typeface="Calibri"/>
                <a:ea typeface="Calibri"/>
                <a:cs typeface="Calibri"/>
                <a:sym typeface="Calibri"/>
              </a:rPr>
              <a:t>, UNESCO, 2018</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29" name="Google Shape;129;p17"/>
          <p:cNvPicPr preferRelativeResize="0"/>
          <p:nvPr/>
        </p:nvPicPr>
        <p:blipFill rotWithShape="1">
          <a:blip r:embed="rId3">
            <a:alphaModFix/>
          </a:blip>
          <a:srcRect b="0" l="3453" r="3453" t="0"/>
          <a:stretch/>
        </p:blipFill>
        <p:spPr>
          <a:xfrm>
            <a:off x="349638" y="495993"/>
            <a:ext cx="8444724" cy="3825263"/>
          </a:xfrm>
          <a:prstGeom prst="rect">
            <a:avLst/>
          </a:prstGeom>
          <a:noFill/>
          <a:ln cap="flat" cmpd="sng" w="9525">
            <a:solidFill>
              <a:srgbClr val="000000"/>
            </a:solidFill>
            <a:prstDash val="solid"/>
            <a:round/>
            <a:headEnd len="sm" w="sm" type="none"/>
            <a:tailEnd len="sm" w="sm" type="none"/>
          </a:ln>
        </p:spPr>
      </p:pic>
      <p:sp>
        <p:nvSpPr>
          <p:cNvPr id="130" name="Google Shape;130;p17"/>
          <p:cNvSpPr txBox="1"/>
          <p:nvPr/>
        </p:nvSpPr>
        <p:spPr>
          <a:xfrm>
            <a:off x="83325" y="4595750"/>
            <a:ext cx="79332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latin typeface="Calibri"/>
                <a:ea typeface="Calibri"/>
                <a:cs typeface="Calibri"/>
                <a:sym typeface="Calibri"/>
                <a:hlinkClick r:id="rId4"/>
              </a:rPr>
              <a:t>Muddied Waters: Online Disinformation During Crisis Events (Kate Starbird)</a:t>
            </a:r>
            <a:r>
              <a:rPr lang="en-US" sz="1800">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8"/>
          <p:cNvPicPr preferRelativeResize="0"/>
          <p:nvPr/>
        </p:nvPicPr>
        <p:blipFill>
          <a:blip r:embed="rId3">
            <a:alphaModFix/>
          </a:blip>
          <a:stretch>
            <a:fillRect/>
          </a:stretch>
        </p:blipFill>
        <p:spPr>
          <a:xfrm>
            <a:off x="159100" y="2436741"/>
            <a:ext cx="2854776" cy="2452752"/>
          </a:xfrm>
          <a:prstGeom prst="rect">
            <a:avLst/>
          </a:prstGeom>
          <a:noFill/>
          <a:ln>
            <a:noFill/>
          </a:ln>
        </p:spPr>
      </p:pic>
      <p:sp>
        <p:nvSpPr>
          <p:cNvPr id="137" name="Google Shape;137;p18"/>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38" name="Google Shape;138;p18"/>
          <p:cNvPicPr preferRelativeResize="0"/>
          <p:nvPr/>
        </p:nvPicPr>
        <p:blipFill>
          <a:blip r:embed="rId4">
            <a:alphaModFix/>
          </a:blip>
          <a:stretch>
            <a:fillRect/>
          </a:stretch>
        </p:blipFill>
        <p:spPr>
          <a:xfrm>
            <a:off x="7629263" y="251376"/>
            <a:ext cx="1032356" cy="1436157"/>
          </a:xfrm>
          <a:prstGeom prst="rect">
            <a:avLst/>
          </a:prstGeom>
          <a:noFill/>
          <a:ln>
            <a:noFill/>
          </a:ln>
        </p:spPr>
      </p:pic>
      <p:pic>
        <p:nvPicPr>
          <p:cNvPr id="139" name="Google Shape;139;p18"/>
          <p:cNvPicPr preferRelativeResize="0"/>
          <p:nvPr/>
        </p:nvPicPr>
        <p:blipFill>
          <a:blip r:embed="rId5">
            <a:alphaModFix/>
          </a:blip>
          <a:stretch>
            <a:fillRect/>
          </a:stretch>
        </p:blipFill>
        <p:spPr>
          <a:xfrm>
            <a:off x="7629275" y="1786234"/>
            <a:ext cx="1032356" cy="1422293"/>
          </a:xfrm>
          <a:prstGeom prst="rect">
            <a:avLst/>
          </a:prstGeom>
          <a:noFill/>
          <a:ln>
            <a:noFill/>
          </a:ln>
        </p:spPr>
      </p:pic>
      <p:sp>
        <p:nvSpPr>
          <p:cNvPr id="140" name="Google Shape;140;p18"/>
          <p:cNvSpPr txBox="1"/>
          <p:nvPr/>
        </p:nvSpPr>
        <p:spPr>
          <a:xfrm>
            <a:off x="450200" y="1914478"/>
            <a:ext cx="48846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6"/>
              </a:rPr>
              <a:t>Kate Starbird</a:t>
            </a:r>
            <a:r>
              <a:rPr lang="en-US">
                <a:latin typeface="Calibri"/>
                <a:ea typeface="Calibri"/>
                <a:cs typeface="Calibri"/>
                <a:sym typeface="Calibri"/>
              </a:rPr>
              <a:t> (Wikipedia)</a:t>
            </a:r>
            <a:r>
              <a:rPr lang="en-US">
                <a:latin typeface="Calibri"/>
                <a:ea typeface="Calibri"/>
                <a:cs typeface="Calibri"/>
                <a:sym typeface="Calibri"/>
              </a:rPr>
              <a:t> </a:t>
            </a:r>
            <a:endParaRPr>
              <a:latin typeface="Calibri"/>
              <a:ea typeface="Calibri"/>
              <a:cs typeface="Calibri"/>
              <a:sym typeface="Calibri"/>
            </a:endParaRPr>
          </a:p>
        </p:txBody>
      </p:sp>
      <p:sp>
        <p:nvSpPr>
          <p:cNvPr id="141" name="Google Shape;141;p18"/>
          <p:cNvSpPr txBox="1"/>
          <p:nvPr/>
        </p:nvSpPr>
        <p:spPr>
          <a:xfrm>
            <a:off x="438813" y="2182350"/>
            <a:ext cx="3226200" cy="31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7"/>
              </a:rPr>
              <a:t>Kate's Homepage</a:t>
            </a:r>
            <a:endParaRPr/>
          </a:p>
        </p:txBody>
      </p:sp>
      <p:pic>
        <p:nvPicPr>
          <p:cNvPr id="142" name="Google Shape;142;p18"/>
          <p:cNvPicPr preferRelativeResize="0"/>
          <p:nvPr/>
        </p:nvPicPr>
        <p:blipFill>
          <a:blip r:embed="rId8">
            <a:alphaModFix/>
          </a:blip>
          <a:stretch>
            <a:fillRect/>
          </a:stretch>
        </p:blipFill>
        <p:spPr>
          <a:xfrm>
            <a:off x="450200" y="251381"/>
            <a:ext cx="5256113" cy="1619100"/>
          </a:xfrm>
          <a:prstGeom prst="rect">
            <a:avLst/>
          </a:prstGeom>
          <a:noFill/>
          <a:ln cap="flat" cmpd="sng" w="9525">
            <a:solidFill>
              <a:srgbClr val="000000"/>
            </a:solidFill>
            <a:prstDash val="solid"/>
            <a:round/>
            <a:headEnd len="sm" w="sm" type="none"/>
            <a:tailEnd len="sm" w="sm" type="none"/>
          </a:ln>
        </p:spPr>
      </p:pic>
      <p:sp>
        <p:nvSpPr>
          <p:cNvPr id="143" name="Google Shape;143;p18"/>
          <p:cNvSpPr txBox="1"/>
          <p:nvPr/>
        </p:nvSpPr>
        <p:spPr>
          <a:xfrm>
            <a:off x="2584950" y="4459000"/>
            <a:ext cx="56022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9"/>
              </a:rPr>
              <a:t>Information Wars: A Window into the Alternative Media Ecosystem</a:t>
            </a:r>
            <a:r>
              <a:rPr lang="en-US">
                <a:latin typeface="Calibri"/>
                <a:ea typeface="Calibri"/>
                <a:cs typeface="Calibri"/>
                <a:sym typeface="Calibri"/>
              </a:rPr>
              <a:t> </a:t>
            </a:r>
            <a:endParaRPr>
              <a:latin typeface="Calibri"/>
              <a:ea typeface="Calibri"/>
              <a:cs typeface="Calibri"/>
              <a:sym typeface="Calibri"/>
            </a:endParaRPr>
          </a:p>
        </p:txBody>
      </p:sp>
      <p:sp>
        <p:nvSpPr>
          <p:cNvPr id="144" name="Google Shape;144;p18"/>
          <p:cNvSpPr txBox="1"/>
          <p:nvPr/>
        </p:nvSpPr>
        <p:spPr>
          <a:xfrm>
            <a:off x="5108500" y="3401651"/>
            <a:ext cx="3915000" cy="6411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10"/>
              </a:rPr>
              <a:t>"An Aggressive Old Dominion Pounds Stanford Out of the Final"</a:t>
            </a:r>
            <a:r>
              <a:rPr lang="en-US">
                <a:latin typeface="Calibri"/>
                <a:ea typeface="Calibri"/>
                <a:cs typeface="Calibri"/>
                <a:sym typeface="Calibri"/>
              </a:rPr>
              <a:t>, Mar 29, 1997  </a:t>
            </a:r>
            <a:r>
              <a:rPr lang="en-US" sz="1300" u="sng">
                <a:solidFill>
                  <a:schemeClr val="hlink"/>
                </a:solidFill>
                <a:latin typeface="Calibri"/>
                <a:ea typeface="Calibri"/>
                <a:cs typeface="Calibri"/>
                <a:sym typeface="Calibri"/>
                <a:hlinkClick r:id="rId11"/>
              </a:rPr>
              <a:t>(youtube video)</a:t>
            </a:r>
            <a:r>
              <a:rPr lang="en-US" sz="1300">
                <a:latin typeface="Calibri"/>
                <a:ea typeface="Calibri"/>
                <a:cs typeface="Calibri"/>
                <a:sym typeface="Calibri"/>
              </a:rPr>
              <a:t> </a:t>
            </a:r>
            <a:endParaRPr sz="1300">
              <a:latin typeface="Calibri"/>
              <a:ea typeface="Calibri"/>
              <a:cs typeface="Calibri"/>
              <a:sym typeface="Calibri"/>
            </a:endParaRPr>
          </a:p>
        </p:txBody>
      </p:sp>
      <p:pic>
        <p:nvPicPr>
          <p:cNvPr id="145" name="Google Shape;145;p18"/>
          <p:cNvPicPr preferRelativeResize="0"/>
          <p:nvPr/>
        </p:nvPicPr>
        <p:blipFill>
          <a:blip r:embed="rId12">
            <a:alphaModFix/>
          </a:blip>
          <a:stretch>
            <a:fillRect/>
          </a:stretch>
        </p:blipFill>
        <p:spPr>
          <a:xfrm>
            <a:off x="3614699" y="2026873"/>
            <a:ext cx="1165050" cy="1436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“Muddied Waters”</a:t>
            </a:r>
            <a:endParaRPr/>
          </a:p>
        </p:txBody>
      </p:sp>
      <p:sp>
        <p:nvSpPr>
          <p:cNvPr id="152" name="Google Shape;152;p19"/>
          <p:cNvSpPr txBox="1"/>
          <p:nvPr>
            <p:ph idx="1" type="body"/>
          </p:nvPr>
        </p:nvSpPr>
        <p:spPr>
          <a:xfrm>
            <a:off x="457200" y="1063375"/>
            <a:ext cx="8229600" cy="2381100"/>
          </a:xfrm>
          <a:prstGeom prst="rect">
            <a:avLst/>
          </a:prstGeom>
        </p:spPr>
        <p:txBody>
          <a:bodyPr anchorCtr="0" anchor="ctr" bIns="91425" lIns="91425" spcFirstLastPara="1" rIns="91425" wrap="square" tIns="91425">
            <a:noAutofit/>
          </a:bodyPr>
          <a:lstStyle/>
          <a:p>
            <a:pPr indent="-368300" lvl="0" marL="457200" rtl="0" algn="l">
              <a:spcBef>
                <a:spcPts val="640"/>
              </a:spcBef>
              <a:spcAft>
                <a:spcPts val="0"/>
              </a:spcAft>
              <a:buSzPts val="2200"/>
              <a:buChar char="•"/>
            </a:pPr>
            <a:r>
              <a:rPr lang="en-US" sz="2200"/>
              <a:t>Disinformation terminology</a:t>
            </a:r>
            <a:endParaRPr sz="2200"/>
          </a:p>
          <a:p>
            <a:pPr indent="-368300" lvl="0" marL="457200" rtl="0" algn="l">
              <a:spcBef>
                <a:spcPts val="0"/>
              </a:spcBef>
              <a:spcAft>
                <a:spcPts val="0"/>
              </a:spcAft>
              <a:buSzPts val="2200"/>
              <a:buChar char="•"/>
            </a:pPr>
            <a:r>
              <a:rPr lang="en-US" sz="2200"/>
              <a:t>Information propagation on social media</a:t>
            </a:r>
            <a:endParaRPr sz="2200"/>
          </a:p>
          <a:p>
            <a:pPr indent="-349250" lvl="1" marL="914400" rtl="0" algn="l">
              <a:spcBef>
                <a:spcPts val="0"/>
              </a:spcBef>
              <a:spcAft>
                <a:spcPts val="0"/>
              </a:spcAft>
              <a:buSzPts val="1900"/>
              <a:buChar char="–"/>
            </a:pPr>
            <a:r>
              <a:rPr lang="en-US" sz="1900"/>
              <a:t>We’re all susceptible - echo chambers, filter bubbles</a:t>
            </a:r>
            <a:endParaRPr sz="1900"/>
          </a:p>
          <a:p>
            <a:pPr indent="-368300" lvl="0" marL="457200" rtl="0" algn="l">
              <a:spcBef>
                <a:spcPts val="0"/>
              </a:spcBef>
              <a:spcAft>
                <a:spcPts val="0"/>
              </a:spcAft>
              <a:buSzPts val="2200"/>
              <a:buChar char="•"/>
            </a:pPr>
            <a:r>
              <a:rPr lang="en-US" sz="2200"/>
              <a:t>One goal is to sow division within a society</a:t>
            </a:r>
            <a:endParaRPr sz="2200"/>
          </a:p>
          <a:p>
            <a:pPr indent="-349250" lvl="1" marL="914400" rtl="0" algn="l">
              <a:spcBef>
                <a:spcPts val="0"/>
              </a:spcBef>
              <a:spcAft>
                <a:spcPts val="0"/>
              </a:spcAft>
              <a:buSzPts val="1900"/>
              <a:buChar char="–"/>
            </a:pPr>
            <a:r>
              <a:rPr lang="en-US" sz="1900"/>
              <a:t>They’re trying to divide us and make us not trust information</a:t>
            </a:r>
            <a:endParaRPr sz="1900"/>
          </a:p>
          <a:p>
            <a:pPr indent="-368300" lvl="0" marL="457200" rtl="0" algn="l">
              <a:spcBef>
                <a:spcPts val="0"/>
              </a:spcBef>
              <a:spcAft>
                <a:spcPts val="0"/>
              </a:spcAft>
              <a:buSzPts val="2200"/>
              <a:buChar char="•"/>
            </a:pPr>
            <a:r>
              <a:rPr lang="en-US" sz="2200"/>
              <a:t>Be aware of your own cognitive biases</a:t>
            </a:r>
            <a:endParaRPr sz="2200"/>
          </a:p>
          <a:p>
            <a:pPr indent="-349250" lvl="1" marL="914400" rtl="0" algn="l">
              <a:spcBef>
                <a:spcPts val="0"/>
              </a:spcBef>
              <a:spcAft>
                <a:spcPts val="0"/>
              </a:spcAft>
              <a:buSzPts val="1900"/>
              <a:buChar char="–"/>
            </a:pPr>
            <a:r>
              <a:rPr lang="en-US" sz="1900"/>
              <a:t>If you don’t think you have any, you might be the problem</a:t>
            </a:r>
            <a:endParaRPr sz="1900"/>
          </a:p>
        </p:txBody>
      </p:sp>
      <p:sp>
        <p:nvSpPr>
          <p:cNvPr id="153" name="Google Shape;153;p19"/>
          <p:cNvSpPr txBox="1"/>
          <p:nvPr>
            <p:ph idx="12" type="sldNum"/>
          </p:nvPr>
        </p:nvSpPr>
        <p:spPr>
          <a:xfrm>
            <a:off x="6926950" y="4869675"/>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sp>
        <p:nvSpPr>
          <p:cNvPr id="154" name="Google Shape;154;p19"/>
          <p:cNvSpPr txBox="1"/>
          <p:nvPr/>
        </p:nvSpPr>
        <p:spPr>
          <a:xfrm>
            <a:off x="1207500" y="3535781"/>
            <a:ext cx="6729000" cy="11736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560"/>
              </a:spcBef>
              <a:spcAft>
                <a:spcPts val="0"/>
              </a:spcAft>
              <a:buNone/>
            </a:pPr>
            <a:r>
              <a:rPr i="1" lang="en-US" sz="2300">
                <a:solidFill>
                  <a:schemeClr val="dk1"/>
                </a:solidFill>
                <a:latin typeface="Calibri"/>
                <a:ea typeface="Calibri"/>
                <a:cs typeface="Calibri"/>
                <a:sym typeface="Calibri"/>
              </a:rPr>
              <a:t>“If it makes you self-righteous, indignant, outraged against the other side, then probably someone is manipulating you.”  </a:t>
            </a:r>
            <a:r>
              <a:rPr lang="en-US" sz="2300">
                <a:solidFill>
                  <a:schemeClr val="dk1"/>
                </a:solidFill>
                <a:latin typeface="Calibri"/>
                <a:ea typeface="Calibri"/>
                <a:cs typeface="Calibri"/>
                <a:sym typeface="Calibri"/>
              </a:rPr>
              <a:t>- Kate Starbird</a:t>
            </a:r>
            <a:endParaRPr sz="2300">
              <a:solidFill>
                <a:schemeClr val="dk1"/>
              </a:solidFill>
              <a:latin typeface="Calibri"/>
              <a:ea typeface="Calibri"/>
              <a:cs typeface="Calibri"/>
              <a:sym typeface="Calibri"/>
            </a:endParaRPr>
          </a:p>
        </p:txBody>
      </p:sp>
      <p:sp>
        <p:nvSpPr>
          <p:cNvPr id="155" name="Google Shape;155;p19"/>
          <p:cNvSpPr txBox="1"/>
          <p:nvPr/>
        </p:nvSpPr>
        <p:spPr>
          <a:xfrm>
            <a:off x="6841500" y="1454550"/>
            <a:ext cx="22263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Muddied Waters: Online Disinformation During Crisis Events (Kate Starbird)</a:t>
            </a:r>
            <a:r>
              <a:rPr lang="en-US">
                <a:latin typeface="Calibri"/>
                <a:ea typeface="Calibri"/>
                <a:cs typeface="Calibri"/>
                <a:sym typeface="Calibri"/>
              </a:rPr>
              <a:t> </a:t>
            </a:r>
            <a:endParaRPr>
              <a:latin typeface="Calibri"/>
              <a:ea typeface="Calibri"/>
              <a:cs typeface="Calibri"/>
              <a:sym typeface="Calibri"/>
            </a:endParaRPr>
          </a:p>
        </p:txBody>
      </p:sp>
      <p:pic>
        <p:nvPicPr>
          <p:cNvPr id="156" name="Google Shape;156;p19"/>
          <p:cNvPicPr preferRelativeResize="0"/>
          <p:nvPr/>
        </p:nvPicPr>
        <p:blipFill rotWithShape="1">
          <a:blip r:embed="rId4">
            <a:alphaModFix/>
          </a:blip>
          <a:srcRect b="0" l="11582" r="10892" t="0"/>
          <a:stretch/>
        </p:blipFill>
        <p:spPr>
          <a:xfrm>
            <a:off x="6444475" y="98869"/>
            <a:ext cx="2554699" cy="138961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type="ctrTitle"/>
          </p:nvPr>
        </p:nvSpPr>
        <p:spPr>
          <a:xfrm>
            <a:off x="685800" y="606731"/>
            <a:ext cx="7772400" cy="1752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Web Science:</a:t>
            </a:r>
            <a:endParaRPr b="1" i="0" sz="4400" u="none" cap="none" strike="noStrike">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4400"/>
              <a:buFont typeface="Calibri"/>
              <a:buNone/>
            </a:pPr>
            <a:r>
              <a:rPr b="1" lang="en-US"/>
              <a:t>Disinformation</a:t>
            </a:r>
            <a:endParaRPr b="1"/>
          </a:p>
          <a:p>
            <a:pPr indent="0" lvl="0" marL="0" rtl="0" algn="ctr">
              <a:spcBef>
                <a:spcPts val="0"/>
              </a:spcBef>
              <a:spcAft>
                <a:spcPts val="0"/>
              </a:spcAft>
              <a:buClr>
                <a:schemeClr val="dk1"/>
              </a:buClr>
              <a:buSzPts val="4400"/>
              <a:buFont typeface="Calibri"/>
              <a:buNone/>
            </a:pPr>
            <a:r>
              <a:rPr lang="en-US" sz="3600"/>
              <a:t>(Part 2 - More Disinformation)</a:t>
            </a:r>
            <a:endParaRPr b="1"/>
          </a:p>
        </p:txBody>
      </p:sp>
      <p:sp>
        <p:nvSpPr>
          <p:cNvPr id="162" name="Google Shape;162;p20"/>
          <p:cNvSpPr txBox="1"/>
          <p:nvPr/>
        </p:nvSpPr>
        <p:spPr>
          <a:xfrm>
            <a:off x="1371600" y="2394300"/>
            <a:ext cx="6400800" cy="1307700"/>
          </a:xfrm>
          <a:prstGeom prst="rect">
            <a:avLst/>
          </a:prstGeom>
          <a:noFill/>
          <a:ln>
            <a:noFill/>
          </a:ln>
        </p:spPr>
        <p:txBody>
          <a:bodyPr anchorCtr="0" anchor="t" bIns="45700" lIns="91425" spcFirstLastPara="1" rIns="91425" wrap="square" tIns="45700">
            <a:noAutofit/>
          </a:bodyPr>
          <a:lstStyle/>
          <a:p>
            <a:pPr indent="0" lvl="0" marL="0" rtl="0" algn="ctr">
              <a:spcBef>
                <a:spcPts val="640"/>
              </a:spcBef>
              <a:spcAft>
                <a:spcPts val="0"/>
              </a:spcAft>
              <a:buNone/>
            </a:pPr>
            <a:r>
              <a:rPr lang="en-US" sz="3200">
                <a:solidFill>
                  <a:srgbClr val="404040"/>
                </a:solidFill>
                <a:latin typeface="Calibri"/>
                <a:ea typeface="Calibri"/>
                <a:cs typeface="Calibri"/>
                <a:sym typeface="Calibri"/>
              </a:rPr>
              <a:t>CS 432/532</a:t>
            </a:r>
            <a:endParaRPr sz="3200">
              <a:solidFill>
                <a:srgbClr val="404040"/>
              </a:solidFill>
              <a:latin typeface="Calibri"/>
              <a:ea typeface="Calibri"/>
              <a:cs typeface="Calibri"/>
              <a:sym typeface="Calibri"/>
            </a:endParaRPr>
          </a:p>
          <a:p>
            <a:pPr indent="0" lvl="0" marL="0" rtl="0" algn="ctr">
              <a:spcBef>
                <a:spcPts val="640"/>
              </a:spcBef>
              <a:spcAft>
                <a:spcPts val="0"/>
              </a:spcAft>
              <a:buNone/>
            </a:pPr>
            <a:r>
              <a:rPr lang="en-US" sz="3200">
                <a:solidFill>
                  <a:srgbClr val="404040"/>
                </a:solidFill>
                <a:latin typeface="Calibri"/>
                <a:ea typeface="Calibri"/>
                <a:cs typeface="Calibri"/>
                <a:sym typeface="Calibri"/>
              </a:rPr>
              <a:t>Old Dominion University</a:t>
            </a:r>
            <a:endParaRPr sz="3200">
              <a:solidFill>
                <a:srgbClr val="888888"/>
              </a:solidFill>
              <a:latin typeface="Calibri"/>
              <a:ea typeface="Calibri"/>
              <a:cs typeface="Calibri"/>
              <a:sym typeface="Calibri"/>
            </a:endParaRPr>
          </a:p>
        </p:txBody>
      </p:sp>
      <p:sp>
        <p:nvSpPr>
          <p:cNvPr id="163" name="Google Shape;163;p20"/>
          <p:cNvSpPr txBox="1"/>
          <p:nvPr/>
        </p:nvSpPr>
        <p:spPr>
          <a:xfrm>
            <a:off x="800100" y="4576765"/>
            <a:ext cx="7543800" cy="480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i="0" lang="en-US" sz="1500" u="none" cap="none" strike="noStrike">
                <a:solidFill>
                  <a:srgbClr val="000000"/>
                </a:solidFill>
                <a:latin typeface="Calibri"/>
                <a:ea typeface="Calibri"/>
                <a:cs typeface="Calibri"/>
                <a:sym typeface="Calibri"/>
              </a:rPr>
              <a:t>This work is licensed under a </a:t>
            </a:r>
            <a:r>
              <a:rPr i="0" lang="en-US" sz="1500" u="sng" cap="none" strike="noStrike">
                <a:solidFill>
                  <a:srgbClr val="0000FF"/>
                </a:solidFill>
                <a:latin typeface="Calibri"/>
                <a:ea typeface="Calibri"/>
                <a:cs typeface="Calibri"/>
                <a:sym typeface="Calibri"/>
                <a:hlinkClick r:id="rId3">
                  <a:extLst>
                    <a:ext uri="{A12FA001-AC4F-418D-AE19-62706E023703}">
                      <ahyp:hlinkClr val="tx"/>
                    </a:ext>
                  </a:extLst>
                </a:hlinkClick>
              </a:rPr>
              <a:t>Creative Commons Attribution-NonCommercial-ShareAlike 3.0 Unported License</a:t>
            </a:r>
            <a:endParaRPr sz="1100">
              <a:latin typeface="Calibri"/>
              <a:ea typeface="Calibri"/>
              <a:cs typeface="Calibri"/>
              <a:sym typeface="Calibri"/>
            </a:endParaRPr>
          </a:p>
        </p:txBody>
      </p:sp>
      <p:pic>
        <p:nvPicPr>
          <p:cNvPr descr="Creative Commons License" id="164" name="Google Shape;164;p20"/>
          <p:cNvPicPr preferRelativeResize="0"/>
          <p:nvPr/>
        </p:nvPicPr>
        <p:blipFill rotWithShape="1">
          <a:blip r:embed="rId4">
            <a:alphaModFix/>
          </a:blip>
          <a:srcRect b="0" l="0" r="0" t="0"/>
          <a:stretch/>
        </p:blipFill>
        <p:spPr>
          <a:xfrm>
            <a:off x="4152900" y="4381500"/>
            <a:ext cx="628650" cy="221456"/>
          </a:xfrm>
          <a:prstGeom prst="rect">
            <a:avLst/>
          </a:prstGeom>
          <a:noFill/>
          <a:ln>
            <a:noFill/>
          </a:ln>
        </p:spPr>
      </p:pic>
      <p:sp>
        <p:nvSpPr>
          <p:cNvPr id="165" name="Google Shape;165;p20"/>
          <p:cNvSpPr txBox="1"/>
          <p:nvPr/>
        </p:nvSpPr>
        <p:spPr>
          <a:xfrm>
            <a:off x="255400" y="3936588"/>
            <a:ext cx="8781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300">
                <a:latin typeface="Calibri"/>
                <a:ea typeface="Calibri"/>
                <a:cs typeface="Calibri"/>
                <a:sym typeface="Calibri"/>
              </a:rPr>
              <a:t>Permission has been granted to use these slides from Michele C. Weigle</a:t>
            </a:r>
            <a:endParaRPr i="1" sz="13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idx="12" type="sldNum"/>
          </p:nvPr>
        </p:nvSpPr>
        <p:spPr>
          <a:xfrm>
            <a:off x="6934200" y="4869656"/>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98989"/>
              </a:buClr>
              <a:buSzPts val="1200"/>
              <a:buFont typeface="Calibri"/>
              <a:buNone/>
            </a:pPr>
            <a:fld id="{00000000-1234-1234-1234-123412341234}" type="slidenum">
              <a:rPr lang="en-US"/>
              <a:t>‹#›</a:t>
            </a:fld>
            <a:endParaRPr/>
          </a:p>
        </p:txBody>
      </p:sp>
      <p:pic>
        <p:nvPicPr>
          <p:cNvPr id="172" name="Google Shape;172;p21"/>
          <p:cNvPicPr preferRelativeResize="0"/>
          <p:nvPr/>
        </p:nvPicPr>
        <p:blipFill rotWithShape="1">
          <a:blip r:embed="rId3">
            <a:alphaModFix/>
          </a:blip>
          <a:srcRect b="0" l="3453" r="3453" t="0"/>
          <a:stretch/>
        </p:blipFill>
        <p:spPr>
          <a:xfrm>
            <a:off x="349638" y="495993"/>
            <a:ext cx="8444724" cy="3825263"/>
          </a:xfrm>
          <a:prstGeom prst="rect">
            <a:avLst/>
          </a:prstGeom>
          <a:noFill/>
          <a:ln cap="flat" cmpd="sng" w="9525">
            <a:solidFill>
              <a:srgbClr val="000000"/>
            </a:solidFill>
            <a:prstDash val="solid"/>
            <a:round/>
            <a:headEnd len="sm" w="sm" type="none"/>
            <a:tailEnd len="sm" w="sm" type="none"/>
          </a:ln>
        </p:spPr>
      </p:pic>
      <p:sp>
        <p:nvSpPr>
          <p:cNvPr id="173" name="Google Shape;173;p21"/>
          <p:cNvSpPr txBox="1"/>
          <p:nvPr/>
        </p:nvSpPr>
        <p:spPr>
          <a:xfrm>
            <a:off x="65550" y="4482925"/>
            <a:ext cx="76047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latin typeface="Calibri"/>
                <a:ea typeface="Calibri"/>
                <a:cs typeface="Calibri"/>
                <a:sym typeface="Calibri"/>
                <a:hlinkClick r:id="rId4"/>
              </a:rPr>
              <a:t>Muddied Waters: Online Disinformation During Crisis Events (Kate Starbird)</a:t>
            </a:r>
            <a:r>
              <a:rPr lang="en-US" sz="1800">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